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34"/>
  </p:notesMasterIdLst>
  <p:sldIdLst>
    <p:sldId id="256" r:id="rId2"/>
    <p:sldId id="260" r:id="rId3"/>
    <p:sldId id="261" r:id="rId4"/>
    <p:sldId id="262" r:id="rId5"/>
    <p:sldId id="263" r:id="rId6"/>
    <p:sldId id="264" r:id="rId7"/>
    <p:sldId id="271" r:id="rId8"/>
    <p:sldId id="297" r:id="rId9"/>
    <p:sldId id="265" r:id="rId10"/>
    <p:sldId id="267" r:id="rId11"/>
    <p:sldId id="296" r:id="rId12"/>
    <p:sldId id="298" r:id="rId13"/>
    <p:sldId id="299" r:id="rId14"/>
    <p:sldId id="277" r:id="rId15"/>
    <p:sldId id="275" r:id="rId16"/>
    <p:sldId id="268" r:id="rId17"/>
    <p:sldId id="269" r:id="rId18"/>
    <p:sldId id="272" r:id="rId19"/>
    <p:sldId id="307" r:id="rId20"/>
    <p:sldId id="257" r:id="rId21"/>
    <p:sldId id="258" r:id="rId22"/>
    <p:sldId id="259" r:id="rId23"/>
    <p:sldId id="300" r:id="rId24"/>
    <p:sldId id="301" r:id="rId25"/>
    <p:sldId id="302" r:id="rId26"/>
    <p:sldId id="303" r:id="rId27"/>
    <p:sldId id="304" r:id="rId28"/>
    <p:sldId id="305" r:id="rId29"/>
    <p:sldId id="280" r:id="rId30"/>
    <p:sldId id="282" r:id="rId31"/>
    <p:sldId id="306" r:id="rId32"/>
    <p:sldId id="295" r:id="rId33"/>
  </p:sldIdLst>
  <p:sldSz cx="9144000" cy="5143500" type="screen16x9"/>
  <p:notesSz cx="6858000" cy="9144000"/>
  <p:embeddedFontLst>
    <p:embeddedFont>
      <p:font typeface="Lora" pitchFamily="2" charset="77"/>
      <p:regular r:id="rId35"/>
      <p:bold r:id="rId36"/>
      <p:italic r:id="rId37"/>
      <p:boldItalic r:id="rId38"/>
    </p:embeddedFont>
    <p:embeddedFont>
      <p:font typeface="Montserrat" pitchFamily="2" charset="77"/>
      <p:regular r:id="rId39"/>
      <p:bold r:id="rId40"/>
      <p:italic r:id="rId41"/>
      <p:boldItalic r:id="rId42"/>
    </p:embeddedFont>
    <p:embeddedFont>
      <p:font typeface="Quattrocento Sans" panose="020B0802050000020003" pitchFamily="3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A5B2040-0373-4AB5-8C16-54180E59C3D7}">
  <a:tblStyle styleId="{DA5B2040-0373-4AB5-8C16-54180E59C3D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D83C8C0-4F54-423C-8FE9-BE38F65F2308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80"/>
    <p:restoredTop sz="93475"/>
  </p:normalViewPr>
  <p:slideViewPr>
    <p:cSldViewPr snapToGrid="0">
      <p:cViewPr varScale="1">
        <p:scale>
          <a:sx n="160" d="100"/>
          <a:sy n="160" d="100"/>
        </p:scale>
        <p:origin x="5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gif>
</file>

<file path=ppt/media/image4.png>
</file>

<file path=ppt/media/image5.gif>
</file>

<file path=ppt/media/image6.png>
</file>

<file path=ppt/media/image7.tif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66631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11092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d206c3cb3_27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d206c3cb3_27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d5a3b4cb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d5a3b4cb5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Google Shape;1685;g7092887f1d_38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6" name="Google Shape;1686;g7092887f1d_38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DB38A-BF47-45FD-8017-A3892FC852F2}" type="datetimeFigureOut">
              <a:rPr lang="en-US" smtClean="0"/>
              <a:t>12/2/21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6F86C-5A3E-4FFB-9AA7-9CC3CEDE1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064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DB38A-BF47-45FD-8017-A3892FC852F2}" type="datetimeFigureOut">
              <a:rPr lang="en-US" smtClean="0"/>
              <a:t>12/2/21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C6F86C-5A3E-4FFB-9AA7-9CC3CEDE12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061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cxnSp>
        <p:nvCxnSpPr>
          <p:cNvPr id="15" name="Google Shape;15;p3"/>
          <p:cNvCxnSpPr/>
          <p:nvPr/>
        </p:nvCxnSpPr>
        <p:spPr>
          <a:xfrm>
            <a:off x="-6025" y="2571762"/>
            <a:ext cx="1984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3"/>
          <p:cNvSpPr/>
          <p:nvPr/>
        </p:nvSpPr>
        <p:spPr>
          <a:xfrm>
            <a:off x="1117950" y="228825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>
            <a:off x="5898975" y="2571750"/>
            <a:ext cx="3251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Lora"/>
              <a:buChar char="◉"/>
              <a:defRPr sz="2400" i="1">
                <a:latin typeface="Lora"/>
                <a:ea typeface="Lora"/>
                <a:cs typeface="Lora"/>
                <a:sym typeface="Lora"/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○"/>
              <a:defRPr i="1">
                <a:latin typeface="Lora"/>
                <a:ea typeface="Lora"/>
                <a:cs typeface="Lora"/>
                <a:sym typeface="Lora"/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■"/>
              <a:defRPr i="1">
                <a:latin typeface="Lora"/>
                <a:ea typeface="Lora"/>
                <a:cs typeface="Lora"/>
                <a:sym typeface="Lora"/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4584075" y="3676500"/>
            <a:ext cx="0" cy="148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4"/>
          <p:cNvSpPr/>
          <p:nvPr/>
        </p:nvSpPr>
        <p:spPr>
          <a:xfrm>
            <a:off x="428850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3593400" y="3412652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latin typeface="Lora"/>
                <a:ea typeface="Lora"/>
                <a:cs typeface="Lora"/>
                <a:sym typeface="Lora"/>
              </a:rPr>
              <a:t>“</a:t>
            </a:r>
            <a:endParaRPr sz="3600"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Google Shape;27;p5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8;p5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31" name="Google Shape;31;p5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6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6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3834912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cxnSp>
        <p:nvCxnSpPr>
          <p:cNvPr id="46" name="Google Shape;46;p7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Google Shape;47;p7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48;p7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52" name="Google Shape;52;p8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8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8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0"/>
          <p:cNvCxnSpPr/>
          <p:nvPr/>
        </p:nvCxnSpPr>
        <p:spPr>
          <a:xfrm>
            <a:off x="-6025" y="45137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10"/>
          <p:cNvSpPr/>
          <p:nvPr/>
        </p:nvSpPr>
        <p:spPr>
          <a:xfrm>
            <a:off x="4293700" y="4235405"/>
            <a:ext cx="556500" cy="55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Char char="◉"/>
              <a:def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381250" y="896549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9" r:id="rId10"/>
    <p:sldLayoutId id="2147483660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min-ahmadi.com/cascade-trainer-gui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pencv/opencv/tree/master/data/haarcascades" TargetMode="Externa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face-detection-with-haar-cascade-727f68dafd08" TargetMode="External"/><Relationship Id="rId7" Type="http://schemas.openxmlformats.org/officeDocument/2006/relationships/hyperlink" Target="http://unsplash.com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www.slidescarnival.com/" TargetMode="External"/><Relationship Id="rId5" Type="http://schemas.openxmlformats.org/officeDocument/2006/relationships/hyperlink" Target="https://docs.opencv.org/3.4/db/d28/tutorial_cascade_classifier.html" TargetMode="External"/><Relationship Id="rId4" Type="http://schemas.openxmlformats.org/officeDocument/2006/relationships/hyperlink" Target="https://medium.com/analytics-vidhya/haar-cascades-explained-38210e57970d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996629" y="2003888"/>
            <a:ext cx="5145225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 Detection with Haar C</a:t>
            </a:r>
            <a:r>
              <a:rPr lang="en-ID" dirty="0"/>
              <a:t>a</a:t>
            </a:r>
            <a:r>
              <a:rPr lang="en" dirty="0"/>
              <a:t>scade </a:t>
            </a:r>
            <a:endParaRPr dirty="0"/>
          </a:p>
        </p:txBody>
      </p:sp>
      <p:grpSp>
        <p:nvGrpSpPr>
          <p:cNvPr id="72" name="Google Shape;72;p12"/>
          <p:cNvGrpSpPr/>
          <p:nvPr/>
        </p:nvGrpSpPr>
        <p:grpSpPr>
          <a:xfrm>
            <a:off x="1299165" y="3511424"/>
            <a:ext cx="215966" cy="342399"/>
            <a:chOff x="6718575" y="2318625"/>
            <a:chExt cx="256950" cy="407375"/>
          </a:xfrm>
        </p:grpSpPr>
        <p:sp>
          <p:nvSpPr>
            <p:cNvPr id="73" name="Google Shape;73;p1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F9F15123-D872-41C3-B299-29004C1B376B}"/>
              </a:ext>
            </a:extLst>
          </p:cNvPr>
          <p:cNvSpPr txBox="1"/>
          <p:nvPr/>
        </p:nvSpPr>
        <p:spPr>
          <a:xfrm>
            <a:off x="3846329" y="3332884"/>
            <a:ext cx="45910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Quattrocento Sans" panose="020B0604020202020204" charset="0"/>
              </a:rPr>
              <a:t>Muhammad Naufal</a:t>
            </a:r>
            <a:endParaRPr lang="en-ID" dirty="0">
              <a:latin typeface="Quattrocento Sans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 txBox="1">
            <a:spLocks noGrp="1"/>
          </p:cNvSpPr>
          <p:nvPr>
            <p:ph type="title"/>
          </p:nvPr>
        </p:nvSpPr>
        <p:spPr>
          <a:xfrm>
            <a:off x="1389342" y="877920"/>
            <a:ext cx="6230657" cy="3147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Konsep Kerja pada Haar Feature Selection</a:t>
            </a:r>
            <a:endParaRPr dirty="0"/>
          </a:p>
        </p:txBody>
      </p:sp>
      <p:grpSp>
        <p:nvGrpSpPr>
          <p:cNvPr id="210" name="Google Shape;210;p23"/>
          <p:cNvGrpSpPr/>
          <p:nvPr/>
        </p:nvGrpSpPr>
        <p:grpSpPr>
          <a:xfrm>
            <a:off x="924551" y="1011658"/>
            <a:ext cx="214625" cy="214625"/>
            <a:chOff x="2594050" y="1631825"/>
            <a:chExt cx="439625" cy="439625"/>
          </a:xfrm>
        </p:grpSpPr>
        <p:sp>
          <p:nvSpPr>
            <p:cNvPr id="211" name="Google Shape;211;p2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" name="Google Shape;215;p2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80B504-F96B-4DC3-ACEA-B6DD2837F5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6034" y="1260982"/>
            <a:ext cx="3285353" cy="368566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9542F-FC9F-456D-9AB3-B68AD36E6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250" y="896112"/>
            <a:ext cx="4867150" cy="462788"/>
          </a:xfrm>
        </p:spPr>
        <p:txBody>
          <a:bodyPr/>
          <a:lstStyle/>
          <a:p>
            <a:r>
              <a:rPr lang="en-US" dirty="0" err="1"/>
              <a:t>Perhitungan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matematis</a:t>
            </a:r>
            <a:endParaRPr lang="en-ID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47ABF0-98BC-4441-81C4-CAD22D26E3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E23800-DFE2-4F81-BA4D-569B3531F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372" y="1525217"/>
            <a:ext cx="8397205" cy="272217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27CAF17-A1BD-4716-B5BC-2B2E5589425D}"/>
              </a:ext>
            </a:extLst>
          </p:cNvPr>
          <p:cNvSpPr/>
          <p:nvPr/>
        </p:nvSpPr>
        <p:spPr>
          <a:xfrm>
            <a:off x="3636617" y="3955000"/>
            <a:ext cx="470728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D" sz="1600" dirty="0">
                <a:latin typeface="Quattrocento Sans" panose="020B0604020202020204" charset="0"/>
              </a:rPr>
              <a:t>Nilai Fitur = </a:t>
            </a:r>
            <a:r>
              <a:rPr lang="en-ID" sz="1600" dirty="0" err="1">
                <a:latin typeface="Quattrocento Sans" panose="020B0604020202020204" charset="0"/>
              </a:rPr>
              <a:t>Jumlah</a:t>
            </a:r>
            <a:r>
              <a:rPr lang="en-ID" sz="1600" dirty="0">
                <a:latin typeface="Quattrocento Sans" panose="020B0604020202020204" charset="0"/>
              </a:rPr>
              <a:t> Nilai Pixel </a:t>
            </a:r>
            <a:r>
              <a:rPr lang="en-ID" sz="1600" dirty="0" err="1">
                <a:latin typeface="Quattrocento Sans" panose="020B0604020202020204" charset="0"/>
              </a:rPr>
              <a:t>Putih</a:t>
            </a:r>
            <a:r>
              <a:rPr lang="en-ID" sz="1600" dirty="0">
                <a:latin typeface="Quattrocento Sans" panose="020B0604020202020204" charset="0"/>
              </a:rPr>
              <a:t>/Luas Pixel </a:t>
            </a:r>
            <a:r>
              <a:rPr lang="en-ID" sz="1600" dirty="0" err="1">
                <a:latin typeface="Quattrocento Sans" panose="020B0604020202020204" charset="0"/>
              </a:rPr>
              <a:t>Putih</a:t>
            </a:r>
            <a:r>
              <a:rPr lang="en-ID" sz="1600" dirty="0">
                <a:latin typeface="Quattrocento Sans" panose="020B0604020202020204" charset="0"/>
              </a:rPr>
              <a:t> –</a:t>
            </a:r>
            <a:r>
              <a:rPr lang="en-ID" sz="1600" dirty="0" err="1">
                <a:latin typeface="Quattrocento Sans" panose="020B0604020202020204" charset="0"/>
              </a:rPr>
              <a:t>Jumlah</a:t>
            </a:r>
            <a:r>
              <a:rPr lang="en-ID" sz="1600" dirty="0">
                <a:latin typeface="Quattrocento Sans" panose="020B0604020202020204" charset="0"/>
              </a:rPr>
              <a:t> Nilai Pixel </a:t>
            </a:r>
            <a:r>
              <a:rPr lang="en-ID" sz="1600" dirty="0" err="1">
                <a:latin typeface="Quattrocento Sans" panose="020B0604020202020204" charset="0"/>
              </a:rPr>
              <a:t>Hitam</a:t>
            </a:r>
            <a:r>
              <a:rPr lang="en-ID" sz="1600" dirty="0">
                <a:latin typeface="Quattrocento Sans" panose="020B0604020202020204" charset="0"/>
              </a:rPr>
              <a:t>/Luas Pixel </a:t>
            </a:r>
            <a:r>
              <a:rPr lang="en-ID" sz="1600" dirty="0" err="1">
                <a:latin typeface="Quattrocento Sans" panose="020B0604020202020204" charset="0"/>
              </a:rPr>
              <a:t>Hitam</a:t>
            </a:r>
            <a:endParaRPr lang="en-US" sz="1600" dirty="0">
              <a:latin typeface="Quattrocento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2016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1"/>
          <p:cNvSpPr txBox="1">
            <a:spLocks noGrp="1"/>
          </p:cNvSpPr>
          <p:nvPr>
            <p:ph type="body" idx="4294967295"/>
          </p:nvPr>
        </p:nvSpPr>
        <p:spPr>
          <a:xfrm>
            <a:off x="367985" y="2580313"/>
            <a:ext cx="8401730" cy="36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400" b="1" dirty="0">
              <a:highlight>
                <a:schemeClr val="accent1"/>
              </a:highlight>
              <a:latin typeface="Lora"/>
              <a:sym typeface="Lora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dirty="0">
                <a:highlight>
                  <a:schemeClr val="accent1"/>
                </a:highlight>
                <a:latin typeface="Lora"/>
                <a:sym typeface="Lora"/>
              </a:rPr>
              <a:t>Gambar Integral </a:t>
            </a:r>
            <a:r>
              <a:rPr lang="en-US" sz="1400" b="1" dirty="0" err="1">
                <a:highlight>
                  <a:schemeClr val="accent1"/>
                </a:highlight>
                <a:latin typeface="Lora"/>
                <a:sym typeface="Lora"/>
              </a:rPr>
              <a:t>digunakan</a:t>
            </a:r>
            <a:r>
              <a:rPr lang="en-US" sz="1400" b="1" dirty="0">
                <a:highlight>
                  <a:schemeClr val="accent1"/>
                </a:highlight>
                <a:latin typeface="Lora"/>
                <a:sym typeface="Lora"/>
              </a:rPr>
              <a:t> </a:t>
            </a:r>
            <a:r>
              <a:rPr lang="en-US" sz="1400" b="1" dirty="0" err="1">
                <a:highlight>
                  <a:schemeClr val="accent1"/>
                </a:highlight>
                <a:latin typeface="Lora"/>
                <a:sym typeface="Lora"/>
              </a:rPr>
              <a:t>untuk</a:t>
            </a:r>
            <a:r>
              <a:rPr lang="en-US" sz="1400" b="1" dirty="0">
                <a:highlight>
                  <a:schemeClr val="accent1"/>
                </a:highlight>
                <a:latin typeface="Lora"/>
                <a:sym typeface="Lora"/>
              </a:rPr>
              <a:t> </a:t>
            </a:r>
            <a:r>
              <a:rPr lang="en-US" sz="1400" b="1" dirty="0" err="1">
                <a:highlight>
                  <a:schemeClr val="accent1"/>
                </a:highlight>
                <a:latin typeface="Lora"/>
                <a:sym typeface="Lora"/>
              </a:rPr>
              <a:t>mempercepat</a:t>
            </a:r>
            <a:r>
              <a:rPr lang="en-US" sz="1400" b="1" dirty="0">
                <a:highlight>
                  <a:schemeClr val="accent1"/>
                </a:highlight>
                <a:latin typeface="Lora"/>
                <a:sym typeface="Lora"/>
              </a:rPr>
              <a:t> proses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/>
              <a:t>Gambar Integral </a:t>
            </a:r>
            <a:r>
              <a:rPr lang="en-US" sz="1400" dirty="0" err="1"/>
              <a:t>dihitung</a:t>
            </a:r>
            <a:r>
              <a:rPr lang="en-US" sz="1400" dirty="0"/>
              <a:t> </a:t>
            </a:r>
            <a:r>
              <a:rPr lang="en-US" sz="1400" dirty="0" err="1"/>
              <a:t>dari</a:t>
            </a:r>
            <a:r>
              <a:rPr lang="en-US" sz="1400" dirty="0"/>
              <a:t> Gambar Asli </a:t>
            </a:r>
            <a:r>
              <a:rPr lang="en-US" sz="1400" dirty="0" err="1"/>
              <a:t>sedemikian</a:t>
            </a:r>
            <a:r>
              <a:rPr lang="en-US" sz="1400" dirty="0"/>
              <a:t> </a:t>
            </a:r>
            <a:r>
              <a:rPr lang="en-US" sz="1400" dirty="0" err="1"/>
              <a:t>rupa</a:t>
            </a:r>
            <a:r>
              <a:rPr lang="en-US" sz="1400" dirty="0"/>
              <a:t> </a:t>
            </a:r>
            <a:r>
              <a:rPr lang="en-US" sz="1400" dirty="0" err="1"/>
              <a:t>sehingga</a:t>
            </a:r>
            <a:r>
              <a:rPr lang="en-US" sz="1400" dirty="0"/>
              <a:t> </a:t>
            </a:r>
            <a:r>
              <a:rPr lang="en-US" sz="1400" dirty="0" err="1"/>
              <a:t>setiap</a:t>
            </a:r>
            <a:r>
              <a:rPr lang="en-US" sz="1400" dirty="0"/>
              <a:t> </a:t>
            </a:r>
            <a:r>
              <a:rPr lang="en-US" sz="1400" dirty="0" err="1"/>
              <a:t>piksel</a:t>
            </a:r>
            <a:r>
              <a:rPr lang="en-US" sz="1400" dirty="0"/>
              <a:t> </a:t>
            </a:r>
            <a:r>
              <a:rPr lang="en-US" sz="1400" dirty="0" err="1"/>
              <a:t>dalam</a:t>
            </a:r>
            <a:r>
              <a:rPr lang="en-US" sz="1400" dirty="0"/>
              <a:t> </a:t>
            </a:r>
            <a:r>
              <a:rPr lang="en-US" sz="1400" dirty="0" err="1"/>
              <a:t>hal</a:t>
            </a:r>
            <a:r>
              <a:rPr lang="en-US" sz="1400" dirty="0"/>
              <a:t> </a:t>
            </a:r>
            <a:r>
              <a:rPr lang="en-US" sz="1400" dirty="0" err="1"/>
              <a:t>ini</a:t>
            </a:r>
            <a:r>
              <a:rPr lang="en-US" sz="1400" dirty="0"/>
              <a:t> </a:t>
            </a:r>
            <a:r>
              <a:rPr lang="en-US" sz="1400" dirty="0" err="1"/>
              <a:t>adalah</a:t>
            </a:r>
            <a:r>
              <a:rPr lang="en-US" sz="1400" dirty="0"/>
              <a:t> </a:t>
            </a:r>
            <a:r>
              <a:rPr lang="en-US" sz="1400" dirty="0" err="1"/>
              <a:t>jumlah</a:t>
            </a:r>
            <a:r>
              <a:rPr lang="en-US" sz="1400" dirty="0"/>
              <a:t> </a:t>
            </a:r>
            <a:r>
              <a:rPr lang="en-US" sz="1400" dirty="0" err="1"/>
              <a:t>dari</a:t>
            </a:r>
            <a:r>
              <a:rPr lang="en-US" sz="1400" dirty="0"/>
              <a:t> </a:t>
            </a:r>
            <a:r>
              <a:rPr lang="en-US" sz="1400" dirty="0" err="1"/>
              <a:t>semua</a:t>
            </a:r>
            <a:r>
              <a:rPr lang="en-US" sz="1400" dirty="0"/>
              <a:t> </a:t>
            </a:r>
            <a:r>
              <a:rPr lang="en-US" sz="1400" dirty="0" err="1"/>
              <a:t>piksel</a:t>
            </a:r>
            <a:r>
              <a:rPr lang="en-US" sz="1400" dirty="0"/>
              <a:t> yang </a:t>
            </a:r>
            <a:r>
              <a:rPr lang="en-US" sz="1400" dirty="0" err="1"/>
              <a:t>terletak</a:t>
            </a:r>
            <a:r>
              <a:rPr lang="en-US" sz="1400" dirty="0"/>
              <a:t> di </a:t>
            </a:r>
            <a:r>
              <a:rPr lang="en-US" sz="1400" dirty="0" err="1"/>
              <a:t>sebelah</a:t>
            </a:r>
            <a:r>
              <a:rPr lang="en-US" sz="1400" dirty="0"/>
              <a:t> </a:t>
            </a:r>
            <a:r>
              <a:rPr lang="en-US" sz="1400" dirty="0" err="1"/>
              <a:t>kiri</a:t>
            </a:r>
            <a:r>
              <a:rPr lang="en-US" sz="1400" dirty="0"/>
              <a:t> dan di </a:t>
            </a:r>
            <a:r>
              <a:rPr lang="en-US" sz="1400" dirty="0" err="1"/>
              <a:t>atasnya</a:t>
            </a:r>
            <a:r>
              <a:rPr lang="en-US" sz="1400" dirty="0"/>
              <a:t> pada Gambar Asli </a:t>
            </a:r>
            <a:r>
              <a:rPr lang="en-US" sz="1400" dirty="0" err="1"/>
              <a:t>menyesuaikan</a:t>
            </a:r>
            <a:r>
              <a:rPr lang="en-US" sz="1400" dirty="0"/>
              <a:t> </a:t>
            </a:r>
            <a:r>
              <a:rPr lang="en-US" sz="1400" dirty="0" err="1"/>
              <a:t>ukuran</a:t>
            </a:r>
            <a:r>
              <a:rPr lang="en-US" sz="1400" dirty="0"/>
              <a:t> </a:t>
            </a:r>
            <a:r>
              <a:rPr lang="en-US" sz="1400" dirty="0" err="1"/>
              <a:t>kotak</a:t>
            </a:r>
            <a:r>
              <a:rPr lang="en-US" sz="1400" dirty="0"/>
              <a:t> </a:t>
            </a:r>
            <a:r>
              <a:rPr lang="en-US" sz="1400" dirty="0" err="1"/>
              <a:t>fitur</a:t>
            </a:r>
            <a:r>
              <a:rPr lang="en-US" sz="1400" dirty="0"/>
              <a:t> </a:t>
            </a:r>
            <a:r>
              <a:rPr lang="en-US" sz="1400" dirty="0" err="1"/>
              <a:t>Haar</a:t>
            </a:r>
            <a:r>
              <a:rPr lang="en-US" sz="1400" dirty="0"/>
              <a:t> yang </a:t>
            </a:r>
            <a:r>
              <a:rPr lang="en-US" sz="1400" dirty="0" err="1"/>
              <a:t>terbentuk</a:t>
            </a:r>
            <a:r>
              <a:rPr lang="en-US" sz="1400" dirty="0"/>
              <a:t>. </a:t>
            </a:r>
            <a:endParaRPr sz="1400" dirty="0"/>
          </a:p>
        </p:txBody>
      </p:sp>
      <p:cxnSp>
        <p:nvCxnSpPr>
          <p:cNvPr id="185" name="Google Shape;185;p21"/>
          <p:cNvCxnSpPr/>
          <p:nvPr/>
        </p:nvCxnSpPr>
        <p:spPr>
          <a:xfrm>
            <a:off x="-6450" y="1131725"/>
            <a:ext cx="91506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4" name="Google Shape;194;p2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9651EB-B28F-41EE-8CD6-12CFFE9BABAE}"/>
              </a:ext>
            </a:extLst>
          </p:cNvPr>
          <p:cNvSpPr txBox="1"/>
          <p:nvPr/>
        </p:nvSpPr>
        <p:spPr>
          <a:xfrm>
            <a:off x="161880" y="139078"/>
            <a:ext cx="45974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000" b="1" dirty="0">
                <a:solidFill>
                  <a:schemeClr val="dk1"/>
                </a:solidFill>
                <a:highlight>
                  <a:schemeClr val="accent1"/>
                </a:highlight>
                <a:latin typeface="Lora"/>
                <a:sym typeface="Quattrocento Sans"/>
              </a:rPr>
              <a:t>Gambar Integral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3A4217-1FC3-4558-B3C7-1EDAC639BB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461" y="539188"/>
            <a:ext cx="6977077" cy="3488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1600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 txBox="1">
            <a:spLocks noGrp="1"/>
          </p:cNvSpPr>
          <p:nvPr>
            <p:ph type="title"/>
          </p:nvPr>
        </p:nvSpPr>
        <p:spPr>
          <a:xfrm>
            <a:off x="728942" y="196849"/>
            <a:ext cx="6230657" cy="3147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Proses pada Integral Image</a:t>
            </a:r>
            <a:endParaRPr dirty="0"/>
          </a:p>
        </p:txBody>
      </p:sp>
      <p:grpSp>
        <p:nvGrpSpPr>
          <p:cNvPr id="210" name="Google Shape;210;p23"/>
          <p:cNvGrpSpPr/>
          <p:nvPr/>
        </p:nvGrpSpPr>
        <p:grpSpPr>
          <a:xfrm>
            <a:off x="416551" y="196849"/>
            <a:ext cx="214625" cy="214625"/>
            <a:chOff x="2594050" y="1631825"/>
            <a:chExt cx="439625" cy="439625"/>
          </a:xfrm>
        </p:grpSpPr>
        <p:sp>
          <p:nvSpPr>
            <p:cNvPr id="211" name="Google Shape;211;p2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" name="Google Shape;215;p2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E6FCF6-D37D-4BDA-9C95-5213943606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073" y="556973"/>
            <a:ext cx="9144000" cy="456742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C7DCFB4-00E4-42D3-B49F-9258489715E8}"/>
              </a:ext>
            </a:extLst>
          </p:cNvPr>
          <p:cNvSpPr/>
          <p:nvPr/>
        </p:nvSpPr>
        <p:spPr>
          <a:xfrm>
            <a:off x="7404100" y="2978150"/>
            <a:ext cx="1612900" cy="55245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900" dirty="0"/>
              <a:t>Nilai </a:t>
            </a:r>
            <a:r>
              <a:rPr lang="en-US" sz="900" dirty="0" err="1"/>
              <a:t>fitur</a:t>
            </a:r>
            <a:r>
              <a:rPr lang="en-US" sz="900" dirty="0"/>
              <a:t> 0.54 </a:t>
            </a:r>
            <a:r>
              <a:rPr lang="en-US" sz="900" dirty="0" err="1"/>
              <a:t>mendekati</a:t>
            </a:r>
            <a:r>
              <a:rPr lang="en-US" sz="900" dirty="0"/>
              <a:t> 1 </a:t>
            </a:r>
            <a:r>
              <a:rPr lang="en-US" sz="900" dirty="0" err="1"/>
              <a:t>sehingga</a:t>
            </a:r>
            <a:r>
              <a:rPr lang="en-US" sz="900" dirty="0"/>
              <a:t> </a:t>
            </a:r>
            <a:r>
              <a:rPr lang="en-US" sz="900" dirty="0" err="1"/>
              <a:t>ada</a:t>
            </a:r>
            <a:r>
              <a:rPr lang="en-US" sz="900" dirty="0"/>
              <a:t> </a:t>
            </a:r>
            <a:r>
              <a:rPr lang="en-US" sz="900" dirty="0" err="1"/>
              <a:t>tepian</a:t>
            </a:r>
            <a:r>
              <a:rPr lang="en-US" sz="900" dirty="0"/>
              <a:t> pada </a:t>
            </a:r>
            <a:r>
              <a:rPr lang="en-US" sz="900" dirty="0" err="1"/>
              <a:t>objek</a:t>
            </a:r>
            <a:r>
              <a:rPr lang="en-US" sz="900" dirty="0"/>
              <a:t> yang </a:t>
            </a:r>
            <a:r>
              <a:rPr lang="en-US" sz="900" dirty="0" err="1"/>
              <a:t>terdeteksi</a:t>
            </a:r>
            <a:endParaRPr lang="en-ID" sz="900" dirty="0"/>
          </a:p>
        </p:txBody>
      </p:sp>
    </p:spTree>
    <p:extLst>
      <p:ext uri="{BB962C8B-B14F-4D97-AF65-F5344CB8AC3E}">
        <p14:creationId xmlns:p14="http://schemas.microsoft.com/office/powerpoint/2010/main" val="2573924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3"/>
          <p:cNvSpPr txBox="1">
            <a:spLocks noGrp="1"/>
          </p:cNvSpPr>
          <p:nvPr>
            <p:ph type="title"/>
          </p:nvPr>
        </p:nvSpPr>
        <p:spPr>
          <a:xfrm>
            <a:off x="1484900" y="950133"/>
            <a:ext cx="1628650" cy="3845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AdaBoost</a:t>
            </a:r>
            <a:endParaRPr dirty="0"/>
          </a:p>
        </p:txBody>
      </p:sp>
      <p:grpSp>
        <p:nvGrpSpPr>
          <p:cNvPr id="378" name="Google Shape;378;p33"/>
          <p:cNvGrpSpPr/>
          <p:nvPr/>
        </p:nvGrpSpPr>
        <p:grpSpPr>
          <a:xfrm>
            <a:off x="889984" y="1007708"/>
            <a:ext cx="270226" cy="238344"/>
            <a:chOff x="5247525" y="3007275"/>
            <a:chExt cx="517575" cy="456510"/>
          </a:xfrm>
        </p:grpSpPr>
        <p:sp>
          <p:nvSpPr>
            <p:cNvPr id="379" name="Google Shape;379;p33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5566575" y="3265260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1" name="Google Shape;381;p3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16" name="Google Shape;157;p19">
            <a:extLst>
              <a:ext uri="{FF2B5EF4-FFF2-40B4-BE49-F238E27FC236}">
                <a16:creationId xmlns:a16="http://schemas.microsoft.com/office/drawing/2014/main" id="{79D00E83-1EB9-4268-911C-598740F2DD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3900" y="1331712"/>
            <a:ext cx="79629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sz="2000" b="1" dirty="0" err="1">
                <a:highlight>
                  <a:schemeClr val="accent1"/>
                </a:highlight>
              </a:rPr>
              <a:t>Merupakan</a:t>
            </a:r>
            <a:r>
              <a:rPr lang="en-US" sz="2000" b="1" dirty="0">
                <a:highlight>
                  <a:schemeClr val="accent1"/>
                </a:highlight>
              </a:rPr>
              <a:t> salah </a:t>
            </a:r>
            <a:r>
              <a:rPr lang="en-US" sz="2000" b="1" dirty="0" err="1">
                <a:highlight>
                  <a:schemeClr val="accent1"/>
                </a:highlight>
              </a:rPr>
              <a:t>satu</a:t>
            </a:r>
            <a:r>
              <a:rPr lang="en-US" sz="2000" b="1" dirty="0">
                <a:highlight>
                  <a:schemeClr val="accent1"/>
                </a:highlight>
              </a:rPr>
              <a:t> </a:t>
            </a:r>
            <a:r>
              <a:rPr lang="en-US" sz="2000" b="1" dirty="0" err="1">
                <a:highlight>
                  <a:schemeClr val="accent1"/>
                </a:highlight>
              </a:rPr>
              <a:t>algoritma</a:t>
            </a:r>
            <a:r>
              <a:rPr lang="en-US" sz="2000" b="1" dirty="0">
                <a:highlight>
                  <a:schemeClr val="accent1"/>
                </a:highlight>
              </a:rPr>
              <a:t> feature selection</a:t>
            </a:r>
          </a:p>
          <a:p>
            <a:pPr marL="342900" indent="-342900"/>
            <a:r>
              <a:rPr lang="en-US" sz="2000" b="1" dirty="0" err="1">
                <a:highlight>
                  <a:schemeClr val="accent1"/>
                </a:highlight>
              </a:rPr>
              <a:t>Konsep</a:t>
            </a:r>
            <a:r>
              <a:rPr lang="en-US" sz="2000" b="1" dirty="0">
                <a:highlight>
                  <a:schemeClr val="accent1"/>
                </a:highlight>
              </a:rPr>
              <a:t> </a:t>
            </a:r>
            <a:r>
              <a:rPr lang="en-US" sz="2000" b="1" dirty="0" err="1">
                <a:highlight>
                  <a:schemeClr val="accent1"/>
                </a:highlight>
              </a:rPr>
              <a:t>kerja</a:t>
            </a:r>
            <a:r>
              <a:rPr lang="en-US" sz="2000" b="1" dirty="0">
                <a:highlight>
                  <a:schemeClr val="accent1"/>
                </a:highlight>
              </a:rPr>
              <a:t> : </a:t>
            </a:r>
            <a:r>
              <a:rPr lang="en-US" sz="2000" b="1" dirty="0" err="1">
                <a:highlight>
                  <a:schemeClr val="accent1"/>
                </a:highlight>
              </a:rPr>
              <a:t>memilih</a:t>
            </a:r>
            <a:r>
              <a:rPr lang="en-US" sz="2000" b="1" dirty="0">
                <a:highlight>
                  <a:schemeClr val="accent1"/>
                </a:highlight>
              </a:rPr>
              <a:t> subset </a:t>
            </a:r>
            <a:r>
              <a:rPr lang="en-US" sz="2000" b="1" dirty="0" err="1">
                <a:highlight>
                  <a:schemeClr val="accent1"/>
                </a:highlight>
              </a:rPr>
              <a:t>fitur</a:t>
            </a:r>
            <a:r>
              <a:rPr lang="en-US" sz="2000" b="1" dirty="0">
                <a:highlight>
                  <a:schemeClr val="accent1"/>
                </a:highlight>
              </a:rPr>
              <a:t> yang paling </a:t>
            </a:r>
            <a:r>
              <a:rPr lang="en-US" sz="2000" b="1" dirty="0" err="1">
                <a:highlight>
                  <a:schemeClr val="accent1"/>
                </a:highlight>
              </a:rPr>
              <a:t>representatif</a:t>
            </a:r>
            <a:r>
              <a:rPr lang="en-US" sz="2000" b="1" dirty="0">
                <a:highlight>
                  <a:schemeClr val="accent1"/>
                </a:highlight>
              </a:rPr>
              <a:t> </a:t>
            </a:r>
            <a:r>
              <a:rPr lang="en-US" sz="2000" b="1" dirty="0" err="1">
                <a:highlight>
                  <a:schemeClr val="accent1"/>
                </a:highlight>
              </a:rPr>
              <a:t>dari</a:t>
            </a:r>
            <a:r>
              <a:rPr lang="en-US" sz="2000" b="1" dirty="0">
                <a:highlight>
                  <a:schemeClr val="accent1"/>
                </a:highlight>
              </a:rPr>
              <a:t> </a:t>
            </a:r>
            <a:r>
              <a:rPr lang="en-US" sz="2000" b="1" dirty="0" err="1">
                <a:highlight>
                  <a:schemeClr val="accent1"/>
                </a:highlight>
              </a:rPr>
              <a:t>jumlah</a:t>
            </a:r>
            <a:r>
              <a:rPr lang="en-US" sz="2000" b="1" dirty="0">
                <a:highlight>
                  <a:schemeClr val="accent1"/>
                </a:highlight>
              </a:rPr>
              <a:t> </a:t>
            </a:r>
            <a:r>
              <a:rPr lang="en-US" sz="2000" b="1" dirty="0" err="1">
                <a:highlight>
                  <a:schemeClr val="accent1"/>
                </a:highlight>
              </a:rPr>
              <a:t>fitur</a:t>
            </a:r>
            <a:r>
              <a:rPr lang="en-US" sz="2000" b="1" dirty="0">
                <a:highlight>
                  <a:schemeClr val="accent1"/>
                </a:highlight>
              </a:rPr>
              <a:t> yang </a:t>
            </a:r>
            <a:r>
              <a:rPr lang="en-US" sz="2000" b="1" dirty="0" err="1">
                <a:highlight>
                  <a:schemeClr val="accent1"/>
                </a:highlight>
              </a:rPr>
              <a:t>banyak</a:t>
            </a:r>
            <a:r>
              <a:rPr lang="en-US" sz="2000" b="1" dirty="0">
                <a:highlight>
                  <a:schemeClr val="accent1"/>
                </a:highlight>
              </a:rPr>
              <a:t>, </a:t>
            </a:r>
            <a:r>
              <a:rPr lang="en-US" sz="2000" b="1" dirty="0" err="1">
                <a:highlight>
                  <a:schemeClr val="accent1"/>
                </a:highlight>
              </a:rPr>
              <a:t>serta</a:t>
            </a:r>
            <a:r>
              <a:rPr lang="en-US" sz="2000" b="1" dirty="0">
                <a:highlight>
                  <a:schemeClr val="accent1"/>
                </a:highlight>
              </a:rPr>
              <a:t> </a:t>
            </a:r>
            <a:r>
              <a:rPr lang="en-US" sz="2000" b="1" dirty="0" err="1">
                <a:highlight>
                  <a:schemeClr val="accent1"/>
                </a:highlight>
              </a:rPr>
              <a:t>melakukan</a:t>
            </a:r>
            <a:r>
              <a:rPr lang="en-US" sz="2000" b="1" dirty="0">
                <a:highlight>
                  <a:schemeClr val="accent1"/>
                </a:highlight>
              </a:rPr>
              <a:t> </a:t>
            </a:r>
            <a:r>
              <a:rPr lang="en-US" sz="2000" b="1" dirty="0" err="1">
                <a:highlight>
                  <a:schemeClr val="accent1"/>
                </a:highlight>
              </a:rPr>
              <a:t>eliminasi</a:t>
            </a:r>
            <a:r>
              <a:rPr lang="en-US" sz="2000" b="1" dirty="0">
                <a:highlight>
                  <a:schemeClr val="accent1"/>
                </a:highlight>
              </a:rPr>
              <a:t> </a:t>
            </a:r>
            <a:r>
              <a:rPr lang="en-US" sz="2000" b="1" dirty="0" err="1">
                <a:highlight>
                  <a:schemeClr val="accent1"/>
                </a:highlight>
              </a:rPr>
              <a:t>untuk</a:t>
            </a:r>
            <a:r>
              <a:rPr lang="en-US" sz="2000" b="1" dirty="0">
                <a:highlight>
                  <a:schemeClr val="accent1"/>
                </a:highlight>
              </a:rPr>
              <a:t> </a:t>
            </a:r>
            <a:r>
              <a:rPr lang="en-US" sz="2000" b="1" dirty="0" err="1">
                <a:highlight>
                  <a:schemeClr val="accent1"/>
                </a:highlight>
              </a:rPr>
              <a:t>fitur</a:t>
            </a:r>
            <a:r>
              <a:rPr lang="en-US" sz="2000" b="1" dirty="0">
                <a:highlight>
                  <a:schemeClr val="accent1"/>
                </a:highlight>
              </a:rPr>
              <a:t> yang </a:t>
            </a:r>
            <a:r>
              <a:rPr lang="en-US" sz="2000" b="1" dirty="0" err="1">
                <a:highlight>
                  <a:schemeClr val="accent1"/>
                </a:highlight>
              </a:rPr>
              <a:t>tidak</a:t>
            </a:r>
            <a:r>
              <a:rPr lang="en-US" sz="2000" b="1" dirty="0">
                <a:highlight>
                  <a:schemeClr val="accent1"/>
                </a:highlight>
              </a:rPr>
              <a:t> </a:t>
            </a:r>
            <a:r>
              <a:rPr lang="en-US" sz="2000" b="1" dirty="0" err="1">
                <a:highlight>
                  <a:schemeClr val="accent1"/>
                </a:highlight>
              </a:rPr>
              <a:t>relevan</a:t>
            </a:r>
            <a:r>
              <a:rPr lang="en-US" sz="2000" b="1" dirty="0">
                <a:highlight>
                  <a:schemeClr val="accent1"/>
                </a:highlight>
              </a:rPr>
              <a:t>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1"/>
          <p:cNvSpPr txBox="1">
            <a:spLocks noGrp="1"/>
          </p:cNvSpPr>
          <p:nvPr>
            <p:ph type="title"/>
          </p:nvPr>
        </p:nvSpPr>
        <p:spPr>
          <a:xfrm>
            <a:off x="1381250" y="896111"/>
            <a:ext cx="5438650" cy="5064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Cascade Classifier/Attentional Cascade</a:t>
            </a:r>
            <a:endParaRPr dirty="0"/>
          </a:p>
        </p:txBody>
      </p:sp>
      <p:grpSp>
        <p:nvGrpSpPr>
          <p:cNvPr id="339" name="Google Shape;339;p31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340" name="Google Shape;340;p31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1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1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1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4" name="Google Shape;344;p3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592AB7E-151B-49E6-B693-35C04EE9E4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046" y="1402574"/>
            <a:ext cx="3106529" cy="3531634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1CA6EC74-C1D2-48FD-8B94-297355E5B266}"/>
              </a:ext>
            </a:extLst>
          </p:cNvPr>
          <p:cNvSpPr txBox="1"/>
          <p:nvPr/>
        </p:nvSpPr>
        <p:spPr>
          <a:xfrm>
            <a:off x="4100575" y="1567953"/>
            <a:ext cx="473344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000" dirty="0" err="1">
                <a:latin typeface="Quattrocento Sans" panose="020B0604020202020204" charset="0"/>
              </a:rPr>
              <a:t>Sederhannya</a:t>
            </a:r>
            <a:r>
              <a:rPr lang="en-ID" sz="2000" dirty="0">
                <a:latin typeface="Quattrocento Sans" panose="020B0604020202020204" charset="0"/>
              </a:rPr>
              <a:t>, </a:t>
            </a:r>
            <a:r>
              <a:rPr lang="en-ID" sz="2000" dirty="0" err="1">
                <a:latin typeface="Quattrocento Sans" panose="020B0604020202020204" charset="0"/>
              </a:rPr>
              <a:t>teknik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ini</a:t>
            </a:r>
            <a:r>
              <a:rPr lang="en-ID" sz="2000" dirty="0">
                <a:latin typeface="Quattrocento Sans" panose="020B0604020202020204" charset="0"/>
              </a:rPr>
              <a:t> juga </a:t>
            </a:r>
            <a:r>
              <a:rPr lang="en-ID" sz="2000" dirty="0" err="1">
                <a:latin typeface="Quattrocento Sans" panose="020B0604020202020204" charset="0"/>
              </a:rPr>
              <a:t>disebut</a:t>
            </a:r>
            <a:r>
              <a:rPr lang="en-ID" sz="2000" dirty="0">
                <a:latin typeface="Quattrocento Sans" panose="020B0604020202020204" charset="0"/>
              </a:rPr>
              <a:t> The Attentional Cascade. </a:t>
            </a:r>
            <a:r>
              <a:rPr lang="en-ID" sz="2000" dirty="0" err="1">
                <a:latin typeface="Quattrocento Sans" panose="020B0604020202020204" charset="0"/>
              </a:rPr>
              <a:t>Idenya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adalah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tidak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semua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fitur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harus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berjalan</a:t>
            </a:r>
            <a:r>
              <a:rPr lang="en-ID" sz="2000" dirty="0">
                <a:latin typeface="Quattrocento Sans" panose="020B0604020202020204" charset="0"/>
              </a:rPr>
              <a:t> di </a:t>
            </a:r>
            <a:r>
              <a:rPr lang="en-ID" sz="2000" dirty="0" err="1">
                <a:latin typeface="Quattrocento Sans" panose="020B0604020202020204" charset="0"/>
              </a:rPr>
              <a:t>setiap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jendela</a:t>
            </a:r>
            <a:r>
              <a:rPr lang="en-ID" sz="2000" dirty="0">
                <a:latin typeface="Quattrocento Sans" panose="020B0604020202020204" charset="0"/>
              </a:rPr>
              <a:t>/</a:t>
            </a:r>
            <a:r>
              <a:rPr lang="en-ID" sz="2000" dirty="0" err="1">
                <a:latin typeface="Quattrocento Sans" panose="020B0604020202020204" charset="0"/>
              </a:rPr>
              <a:t>kotak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fitur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haar</a:t>
            </a:r>
            <a:r>
              <a:rPr lang="en-ID" sz="2000" dirty="0">
                <a:latin typeface="Quattrocento Sans" panose="020B0604020202020204" charset="0"/>
              </a:rPr>
              <a:t>. Jika </a:t>
            </a:r>
            <a:r>
              <a:rPr lang="en-ID" sz="2000" dirty="0" err="1">
                <a:latin typeface="Quattrocento Sans" panose="020B0604020202020204" charset="0"/>
              </a:rPr>
              <a:t>suatu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fitur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gagal</a:t>
            </a:r>
            <a:r>
              <a:rPr lang="en-ID" sz="2000" dirty="0">
                <a:latin typeface="Quattrocento Sans" panose="020B0604020202020204" charset="0"/>
              </a:rPr>
              <a:t> pada </a:t>
            </a:r>
            <a:r>
              <a:rPr lang="en-ID" sz="2000" dirty="0" err="1">
                <a:latin typeface="Quattrocento Sans" panose="020B0604020202020204" charset="0"/>
              </a:rPr>
              <a:t>jendela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tertentu</a:t>
            </a:r>
            <a:r>
              <a:rPr lang="en-ID" sz="2000" dirty="0">
                <a:latin typeface="Quattrocento Sans" panose="020B0604020202020204" charset="0"/>
              </a:rPr>
              <a:t>, </a:t>
            </a:r>
            <a:r>
              <a:rPr lang="en-ID" sz="2000" dirty="0" err="1">
                <a:latin typeface="Quattrocento Sans" panose="020B0604020202020204" charset="0"/>
              </a:rPr>
              <a:t>maka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kita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dapat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mengatakan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bahwa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fitur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objek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tidak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ada</a:t>
            </a:r>
            <a:r>
              <a:rPr lang="en-ID" sz="2000" dirty="0">
                <a:latin typeface="Quattrocento Sans" panose="020B0604020202020204" charset="0"/>
              </a:rPr>
              <a:t> di </a:t>
            </a:r>
            <a:r>
              <a:rPr lang="en-ID" sz="2000" dirty="0" err="1">
                <a:latin typeface="Quattrocento Sans" panose="020B0604020202020204" charset="0"/>
              </a:rPr>
              <a:t>sana</a:t>
            </a:r>
            <a:r>
              <a:rPr lang="en-ID" sz="2000" dirty="0">
                <a:latin typeface="Quattrocento Sans" panose="020B0604020202020204" charset="0"/>
              </a:rPr>
              <a:t>. Oleh </a:t>
            </a:r>
            <a:r>
              <a:rPr lang="en-ID" sz="2000" dirty="0" err="1">
                <a:latin typeface="Quattrocento Sans" panose="020B0604020202020204" charset="0"/>
              </a:rPr>
              <a:t>karena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itu</a:t>
            </a:r>
            <a:r>
              <a:rPr lang="en-ID" sz="2000" dirty="0">
                <a:latin typeface="Quattrocento Sans" panose="020B0604020202020204" charset="0"/>
              </a:rPr>
              <a:t>, </a:t>
            </a:r>
            <a:r>
              <a:rPr lang="en-ID" sz="2000" dirty="0" err="1">
                <a:latin typeface="Quattrocento Sans" panose="020B0604020202020204" charset="0"/>
              </a:rPr>
              <a:t>kita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dapat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pindah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ke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jendela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berikutnya</a:t>
            </a:r>
            <a:r>
              <a:rPr lang="en-ID" sz="2000" dirty="0">
                <a:latin typeface="Quattrocento Sans" panose="020B0604020202020204" charset="0"/>
              </a:rPr>
              <a:t> di mana </a:t>
            </a:r>
            <a:r>
              <a:rPr lang="en-ID" sz="2000" dirty="0" err="1">
                <a:latin typeface="Quattrocento Sans" panose="020B0604020202020204" charset="0"/>
              </a:rPr>
              <a:t>ada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fitur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objek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tersebut</a:t>
            </a:r>
            <a:r>
              <a:rPr lang="en-ID" sz="2000" dirty="0">
                <a:latin typeface="Quattrocento Sans" panose="020B0604020202020204" charset="0"/>
              </a:rPr>
              <a:t> </a:t>
            </a:r>
            <a:r>
              <a:rPr lang="en-ID" sz="2000" dirty="0" err="1">
                <a:latin typeface="Quattrocento Sans" panose="020B0604020202020204" charset="0"/>
              </a:rPr>
              <a:t>ada</a:t>
            </a:r>
            <a:r>
              <a:rPr lang="en-ID" sz="2000" dirty="0">
                <a:latin typeface="Quattrocento Sans" panose="020B0604020202020204" charset="0"/>
              </a:rPr>
              <a:t>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"/>
          <p:cNvSpPr txBox="1">
            <a:spLocks noGrp="1"/>
          </p:cNvSpPr>
          <p:nvPr>
            <p:ph type="title"/>
          </p:nvPr>
        </p:nvSpPr>
        <p:spPr>
          <a:xfrm>
            <a:off x="397029" y="1453637"/>
            <a:ext cx="1380972" cy="16197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G</a:t>
            </a:r>
            <a:r>
              <a:rPr lang="en-ID" sz="1600" dirty="0"/>
              <a:t>a</a:t>
            </a:r>
            <a:r>
              <a:rPr lang="en" sz="1600" dirty="0"/>
              <a:t>mbaran berjalannya cascade classifier</a:t>
            </a:r>
            <a:endParaRPr sz="1600" dirty="0"/>
          </a:p>
        </p:txBody>
      </p:sp>
      <p:grpSp>
        <p:nvGrpSpPr>
          <p:cNvPr id="221" name="Google Shape;221;p24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222" name="Google Shape;222;p24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4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4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6" name="Google Shape;226;p2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96D84F-D196-4F76-B2F4-34983F9CDC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3221" y="82840"/>
            <a:ext cx="6174356" cy="497782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07103B1F-F53B-40E0-A78C-42711330E27C}"/>
              </a:ext>
            </a:extLst>
          </p:cNvPr>
          <p:cNvSpPr txBox="1"/>
          <p:nvPr/>
        </p:nvSpPr>
        <p:spPr>
          <a:xfrm>
            <a:off x="326423" y="3052032"/>
            <a:ext cx="402967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Quattrocento Sans" panose="020B0604020202020204" charset="0"/>
              </a:rPr>
              <a:t>S</a:t>
            </a:r>
            <a:r>
              <a:rPr lang="en-ID" dirty="0" err="1">
                <a:latin typeface="Quattrocento Sans" panose="020B0604020202020204" charset="0"/>
              </a:rPr>
              <a:t>tage</a:t>
            </a:r>
            <a:r>
              <a:rPr lang="en-ID" dirty="0">
                <a:latin typeface="Quattrocento Sans" panose="020B0604020202020204" charset="0"/>
              </a:rPr>
              <a:t> 1 </a:t>
            </a:r>
            <a:r>
              <a:rPr lang="en-ID" dirty="0" err="1">
                <a:latin typeface="Quattrocento Sans" panose="020B0604020202020204" charset="0"/>
              </a:rPr>
              <a:t>berisikan</a:t>
            </a:r>
            <a:r>
              <a:rPr lang="en-ID" dirty="0">
                <a:latin typeface="Quattrocento Sans" panose="020B0604020202020204" charset="0"/>
              </a:rPr>
              <a:t> 2 simple feature, </a:t>
            </a:r>
            <a:r>
              <a:rPr lang="en-ID" dirty="0" err="1">
                <a:latin typeface="Quattrocento Sans" panose="020B0604020202020204" charset="0"/>
              </a:rPr>
              <a:t>sedangkan</a:t>
            </a:r>
            <a:r>
              <a:rPr lang="en-ID" dirty="0">
                <a:latin typeface="Quattrocento Sans" panose="020B0604020202020204" charset="0"/>
              </a:rPr>
              <a:t> Stage 2 </a:t>
            </a:r>
            <a:r>
              <a:rPr lang="en-ID" dirty="0" err="1">
                <a:latin typeface="Quattrocento Sans" panose="020B0604020202020204" charset="0"/>
              </a:rPr>
              <a:t>beisikan</a:t>
            </a:r>
            <a:r>
              <a:rPr lang="en-ID" dirty="0">
                <a:latin typeface="Quattrocento Sans" panose="020B0604020202020204" charset="0"/>
              </a:rPr>
              <a:t> single complex feature</a:t>
            </a:r>
            <a:endParaRPr lang="en-ID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5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ighlight>
                  <a:schemeClr val="accent1"/>
                </a:highlight>
              </a:rPr>
              <a:t>Result</a:t>
            </a:r>
            <a:endParaRPr dirty="0">
              <a:highlight>
                <a:schemeClr val="accent1"/>
              </a:highlight>
            </a:endParaRPr>
          </a:p>
        </p:txBody>
      </p:sp>
      <p:grpSp>
        <p:nvGrpSpPr>
          <p:cNvPr id="250" name="Google Shape;250;p25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251" name="Google Shape;251;p25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5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5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" name="Google Shape;255;p2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A40636-BF8D-4A1A-A1E3-EFB527902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9764" y="896112"/>
            <a:ext cx="3317679" cy="37211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8"/>
          <p:cNvSpPr txBox="1">
            <a:spLocks noGrp="1"/>
          </p:cNvSpPr>
          <p:nvPr>
            <p:ph type="ctrTitle" idx="4294967295"/>
          </p:nvPr>
        </p:nvSpPr>
        <p:spPr>
          <a:xfrm>
            <a:off x="685800" y="3432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Implementasi pada Deteksi Objek Lainnya</a:t>
            </a:r>
            <a:endParaRPr sz="2800" dirty="0"/>
          </a:p>
        </p:txBody>
      </p:sp>
      <p:sp>
        <p:nvSpPr>
          <p:cNvPr id="290" name="Google Shape;290;p28"/>
          <p:cNvSpPr txBox="1">
            <a:spLocks noGrp="1"/>
          </p:cNvSpPr>
          <p:nvPr>
            <p:ph type="subTitle" idx="4294967295"/>
          </p:nvPr>
        </p:nvSpPr>
        <p:spPr>
          <a:xfrm>
            <a:off x="685800" y="9541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Menggunakan Cascade Trainer GUI</a:t>
            </a:r>
            <a:endParaRPr sz="1800" dirty="0"/>
          </a:p>
        </p:txBody>
      </p:sp>
      <p:grpSp>
        <p:nvGrpSpPr>
          <p:cNvPr id="295" name="Google Shape;295;p28"/>
          <p:cNvGrpSpPr/>
          <p:nvPr/>
        </p:nvGrpSpPr>
        <p:grpSpPr>
          <a:xfrm>
            <a:off x="4433048" y="4413425"/>
            <a:ext cx="277859" cy="201655"/>
            <a:chOff x="3932350" y="3714775"/>
            <a:chExt cx="439650" cy="319075"/>
          </a:xfrm>
        </p:grpSpPr>
        <p:sp>
          <p:nvSpPr>
            <p:cNvPr id="296" name="Google Shape;296;p28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28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8518A4-706C-42E1-B7B9-FB2E43B388AF}"/>
              </a:ext>
            </a:extLst>
          </p:cNvPr>
          <p:cNvSpPr txBox="1"/>
          <p:nvPr/>
        </p:nvSpPr>
        <p:spPr>
          <a:xfrm>
            <a:off x="898524" y="1594129"/>
            <a:ext cx="755967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Cascade Trainer GUI 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adalah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program yang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dapat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digunakan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untuk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melatih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,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menguji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, dan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meningkatkan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model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pengklasifikasi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kaskade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.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Menggunakan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antarmuka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grafis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untuk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mengatur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parameter dan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membuatnya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mudah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untuk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menggunakan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alat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OpenCV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untuk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pelatihan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dan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pengujian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pengklasifikasi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AD532C-2545-4BF8-B908-A08DFFEAD35B}"/>
              </a:ext>
            </a:extLst>
          </p:cNvPr>
          <p:cNvSpPr txBox="1"/>
          <p:nvPr/>
        </p:nvSpPr>
        <p:spPr>
          <a:xfrm>
            <a:off x="898524" y="3373109"/>
            <a:ext cx="707707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latin typeface="Quattrocento Sans" panose="020B0604020202020204" charset="0"/>
              </a:rPr>
              <a:t>Untuk</a:t>
            </a:r>
            <a:r>
              <a:rPr lang="en-US" dirty="0">
                <a:latin typeface="Quattrocento Sans" panose="020B0604020202020204" charset="0"/>
              </a:rPr>
              <a:t> link download : </a:t>
            </a:r>
            <a:r>
              <a:rPr lang="en-US" dirty="0">
                <a:latin typeface="Quattrocento Sans" panose="020B0604020202020204" charset="0"/>
                <a:hlinkClick r:id="rId3"/>
              </a:rPr>
              <a:t>https://amin-ahmadi.com/cascade-trainer-gui/</a:t>
            </a:r>
            <a:r>
              <a:rPr lang="en-US" dirty="0">
                <a:latin typeface="Quattrocento Sans" panose="020B0604020202020204" charset="0"/>
              </a:rPr>
              <a:t> </a:t>
            </a:r>
          </a:p>
          <a:p>
            <a:endParaRPr lang="en-US" dirty="0">
              <a:latin typeface="Quattrocento Sans" panose="020B0604020202020204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05153D-BA64-49E8-AAA9-FF9A4033ACE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96D236-0BEC-4E2D-89FF-7E35B58E88C7}"/>
              </a:ext>
            </a:extLst>
          </p:cNvPr>
          <p:cNvSpPr txBox="1"/>
          <p:nvPr/>
        </p:nvSpPr>
        <p:spPr>
          <a:xfrm>
            <a:off x="898524" y="1594129"/>
            <a:ext cx="755967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Implementasi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Haar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Cascade pada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dasarnya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adalah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sebuah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algoritma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yang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memanfaatkan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deteksi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tepi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. Classifier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perlu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dilatih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dengan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data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positif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dan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negatif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dalam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r>
              <a:rPr lang="en-ID" sz="1800" dirty="0" err="1">
                <a:solidFill>
                  <a:schemeClr val="dk1"/>
                </a:solidFill>
                <a:latin typeface="Quattrocento Sans"/>
                <a:sym typeface="Quattrocento Sans"/>
              </a:rPr>
              <a:t>bentuk</a:t>
            </a:r>
            <a:r>
              <a:rPr lang="en-ID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XML. </a:t>
            </a:r>
            <a:r>
              <a:rPr lang="it-IT" sz="1800" dirty="0">
                <a:solidFill>
                  <a:schemeClr val="dk1"/>
                </a:solidFill>
                <a:latin typeface="Quattrocento Sans"/>
                <a:sym typeface="Quattrocento Sans"/>
              </a:rPr>
              <a:t>Beberapa model yang telah dibuat dari pelatihan ini tersedia di repositori OpenCV GitHub </a:t>
            </a:r>
            <a:r>
              <a:rPr lang="it-IT" sz="1800" dirty="0">
                <a:solidFill>
                  <a:schemeClr val="dk1"/>
                </a:solidFill>
                <a:latin typeface="Quattrocento Sans"/>
                <a:sym typeface="Quattrocento Sans"/>
                <a:hlinkClick r:id="rId2"/>
              </a:rPr>
              <a:t>https://github.com/opencv/opencv/tree/master/data/haarcascades</a:t>
            </a:r>
            <a:r>
              <a:rPr lang="it-IT" sz="1800" dirty="0">
                <a:solidFill>
                  <a:schemeClr val="dk1"/>
                </a:solidFill>
                <a:latin typeface="Quattrocento Sans"/>
                <a:sym typeface="Quattrocento Sans"/>
              </a:rPr>
              <a:t> </a:t>
            </a:r>
            <a:endParaRPr lang="en-ID" sz="1800" dirty="0">
              <a:solidFill>
                <a:schemeClr val="dk1"/>
              </a:solidFill>
              <a:latin typeface="Quattrocento Sans"/>
              <a:sym typeface="Quattrocento Sans"/>
            </a:endParaRPr>
          </a:p>
        </p:txBody>
      </p:sp>
      <p:sp>
        <p:nvSpPr>
          <p:cNvPr id="4" name="Google Shape;289;p28">
            <a:extLst>
              <a:ext uri="{FF2B5EF4-FFF2-40B4-BE49-F238E27FC236}">
                <a16:creationId xmlns:a16="http://schemas.microsoft.com/office/drawing/2014/main" id="{DD97FED8-7CA8-413F-99AA-A3C8CDF6A39A}"/>
              </a:ext>
            </a:extLst>
          </p:cNvPr>
          <p:cNvSpPr txBox="1">
            <a:spLocks/>
          </p:cNvSpPr>
          <p:nvPr/>
        </p:nvSpPr>
        <p:spPr>
          <a:xfrm>
            <a:off x="685800" y="343200"/>
            <a:ext cx="7772400" cy="8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algn="ctr"/>
            <a:r>
              <a:rPr lang="en-ID" sz="2800" dirty="0"/>
              <a:t>XML data </a:t>
            </a:r>
            <a:r>
              <a:rPr lang="en-ID" sz="2800" dirty="0" err="1"/>
              <a:t>untuk</a:t>
            </a:r>
            <a:r>
              <a:rPr lang="en-ID" sz="2800" dirty="0"/>
              <a:t> </a:t>
            </a:r>
            <a:r>
              <a:rPr lang="en-ID" sz="2800" dirty="0" err="1"/>
              <a:t>melatih</a:t>
            </a:r>
            <a:r>
              <a:rPr lang="en-ID" sz="2800" dirty="0"/>
              <a:t> Cascade Classifier</a:t>
            </a:r>
          </a:p>
        </p:txBody>
      </p:sp>
    </p:spTree>
    <p:extLst>
      <p:ext uri="{BB962C8B-B14F-4D97-AF65-F5344CB8AC3E}">
        <p14:creationId xmlns:p14="http://schemas.microsoft.com/office/powerpoint/2010/main" val="3006416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body" idx="1"/>
          </p:nvPr>
        </p:nvSpPr>
        <p:spPr>
          <a:xfrm>
            <a:off x="1533441" y="2482738"/>
            <a:ext cx="6077117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Object Detection.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Menjadi subyek penelitian yang banyak dikembangkan menjadi aplikasi yang dikembangkan dan diimplementasikan pada smartphone maupun laptop atau perangkat lain</a:t>
            </a:r>
            <a:endParaRPr dirty="0"/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554856"/>
            <a:ext cx="6858000" cy="606806"/>
          </a:xfrm>
        </p:spPr>
        <p:txBody>
          <a:bodyPr>
            <a:normAutofit fontScale="90000"/>
          </a:bodyPr>
          <a:lstStyle/>
          <a:p>
            <a:pPr algn="l"/>
            <a:r>
              <a:rPr lang="en-US" sz="2800" dirty="0" err="1"/>
              <a:t>Tampilan</a:t>
            </a:r>
            <a:r>
              <a:rPr lang="en-US" sz="2800" dirty="0"/>
              <a:t> Awal </a:t>
            </a:r>
            <a:r>
              <a:rPr lang="en-US" sz="2800" i="1" dirty="0"/>
              <a:t>Cascade Trainer GUI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315" y="1255506"/>
            <a:ext cx="3918083" cy="272213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204861" y="1255506"/>
            <a:ext cx="384048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Ketika </a:t>
            </a:r>
            <a:r>
              <a:rPr lang="en-US" sz="1800" i="1" dirty="0">
                <a:solidFill>
                  <a:srgbClr val="202124"/>
                </a:solidFill>
                <a:latin typeface="Quattrocento Sans" panose="020B0604020202020204" charset="0"/>
              </a:rPr>
              <a:t>Cascade Trainer GUI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pertama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kali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dimulai,Akan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disajikan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layar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berikut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.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Layar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awal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ini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dapat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digunakan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untuk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melatih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classifier.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Untuk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melatih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classifier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biasanya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diperlukan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dataset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dengan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ribuan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sampel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gambar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positif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dan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negatif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,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tetapi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ada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beberapa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kasus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memungkinkan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kita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hanya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dapat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mendapatkan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data yang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lebih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800" dirty="0" err="1">
                <a:solidFill>
                  <a:srgbClr val="202124"/>
                </a:solidFill>
                <a:latin typeface="Quattrocento Sans" panose="020B0604020202020204" charset="0"/>
              </a:rPr>
              <a:t>sedikit</a:t>
            </a:r>
            <a:r>
              <a:rPr lang="en-US" sz="1800" dirty="0">
                <a:solidFill>
                  <a:srgbClr val="202124"/>
                </a:solidFill>
                <a:latin typeface="Quattrocento Sans" panose="020B0604020202020204" charset="0"/>
              </a:rPr>
              <a:t>.</a:t>
            </a:r>
            <a:r>
              <a:rPr lang="en-US" sz="1000" dirty="0">
                <a:solidFill>
                  <a:schemeClr val="tx1"/>
                </a:solidFill>
                <a:latin typeface="Quattrocento Sans" panose="020B0604020202020204" charset="0"/>
              </a:rPr>
              <a:t> </a:t>
            </a:r>
            <a:endParaRPr lang="en-US" sz="1800" dirty="0">
              <a:solidFill>
                <a:schemeClr val="tx1"/>
              </a:solidFill>
              <a:latin typeface="Quattrocento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47589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948088" y="321149"/>
            <a:ext cx="7548614" cy="570698"/>
          </a:xfrm>
        </p:spPr>
        <p:txBody>
          <a:bodyPr>
            <a:noAutofit/>
          </a:bodyPr>
          <a:lstStyle/>
          <a:p>
            <a:pPr algn="l"/>
            <a:r>
              <a:rPr lang="en-US" sz="2800" dirty="0">
                <a:latin typeface="Quattrocento Sans" panose="020B0604020202020204" charset="0"/>
                <a:cs typeface="Times New Roman" panose="02020603050405020304" pitchFamily="18" charset="0"/>
              </a:rPr>
              <a:t>Cara </a:t>
            </a:r>
            <a:r>
              <a:rPr lang="en-US" sz="2800" dirty="0" err="1">
                <a:latin typeface="Quattrocento Sans" panose="020B0604020202020204" charset="0"/>
                <a:cs typeface="Times New Roman" panose="02020603050405020304" pitchFamily="18" charset="0"/>
              </a:rPr>
              <a:t>Pelatihanan</a:t>
            </a:r>
            <a:r>
              <a:rPr lang="en-US" sz="2800" dirty="0">
                <a:latin typeface="Quattrocento Sans" panose="020B060402020202020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Quattrocento Sans" panose="020B0604020202020204" charset="0"/>
                <a:cs typeface="Times New Roman" panose="02020603050405020304" pitchFamily="18" charset="0"/>
              </a:rPr>
              <a:t>dengan</a:t>
            </a:r>
            <a:r>
              <a:rPr lang="en-US" sz="2800" dirty="0">
                <a:latin typeface="Quattrocento Sans" panose="020B0604020202020204" charset="0"/>
                <a:cs typeface="Times New Roman" panose="02020603050405020304" pitchFamily="18" charset="0"/>
              </a:rPr>
              <a:t> </a:t>
            </a:r>
            <a:r>
              <a:rPr lang="en-US" sz="2800" i="1" dirty="0">
                <a:latin typeface="Quattrocento Sans" panose="020B0604020202020204" charset="0"/>
                <a:cs typeface="Times New Roman" panose="02020603050405020304" pitchFamily="18" charset="0"/>
              </a:rPr>
              <a:t>Cascade Trainer GUI</a:t>
            </a: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041934" y="1010917"/>
            <a:ext cx="7543800" cy="707892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-9522" rIns="0" bIns="-9522" numCol="1" anchor="ctr" anchorCtr="0" compatLnSpc="1">
            <a:prstTxWarp prst="textNoShape">
              <a:avLst/>
            </a:prstTxWarp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Untuk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memulai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pelatihan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, Kita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perlu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membuat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folder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untuk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pengklasifikasi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.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Buat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dua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folder,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Satu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harus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"p" (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untuk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gambar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positif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)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dan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yang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lainnya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harus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"n" (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untuk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gambar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negatif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).</a:t>
            </a:r>
            <a:r>
              <a:rPr lang="en-US" sz="600" dirty="0">
                <a:solidFill>
                  <a:schemeClr val="tx1"/>
                </a:solidFill>
                <a:latin typeface="Quattrocento Sans" panose="020B0604020202020204" charset="0"/>
              </a:rPr>
              <a:t> </a:t>
            </a:r>
            <a:endParaRPr lang="en-US" sz="1350" dirty="0">
              <a:solidFill>
                <a:schemeClr val="tx1"/>
              </a:solidFill>
              <a:latin typeface="Quattrocento Sans" panose="020B0604020202020204" charset="0"/>
            </a:endParaRP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1041934" y="1956950"/>
            <a:ext cx="6681458" cy="465518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-9522" rIns="0" bIns="-9522" numCol="1" anchor="ctr" anchorCtr="0" compatLnSpc="1">
            <a:prstTxWarp prst="textNoShape">
              <a:avLst/>
            </a:prstTxWarp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Contoh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,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Anda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harus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memiliki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folder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bernama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“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Telur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" yang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didalam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nya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nanti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ada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folder “p” (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untuk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gambar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positif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)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dan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“n” (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untuk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gambar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negative).</a:t>
            </a:r>
            <a:endParaRPr lang="en-US" sz="1350" dirty="0">
              <a:solidFill>
                <a:schemeClr val="tx1"/>
              </a:solidFill>
              <a:latin typeface="Quattrocento Sans" panose="020B0604020202020204" charset="0"/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1041934" y="2721033"/>
            <a:ext cx="7454768" cy="707892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-9522" rIns="0" bIns="-9522" numCol="1" anchor="ctr" anchorCtr="0" compatLnSpc="1">
            <a:prstTxWarp prst="textNoShape">
              <a:avLst/>
            </a:prstTxWarp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Sampel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gambar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positif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adalah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gambar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objek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yang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ingin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Anda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latih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dan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deteksi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oleh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pengklasifikasi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.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Contoh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: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jika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ingin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melatih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deteksi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telur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asin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maka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anda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harus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memiliki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dataset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telur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asin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sebanyak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mugkin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.</a:t>
            </a:r>
            <a:endParaRPr lang="en-US" sz="1350" dirty="0">
              <a:solidFill>
                <a:schemeClr val="tx1"/>
              </a:solidFill>
              <a:latin typeface="Quattrocento Sans" panose="020B0604020202020204" charset="0"/>
            </a:endParaRPr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1904277" y="7009763"/>
            <a:ext cx="5643428" cy="188519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-9522" rIns="0" bIns="-9522" numCol="1" anchor="ctr" anchorCtr="0" compatLnSpc="1">
            <a:prstTxWarp prst="textNoShape">
              <a:avLst/>
            </a:prstTxWarp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1350" dirty="0" err="1">
                <a:solidFill>
                  <a:schemeClr val="tx1"/>
                </a:solidFill>
                <a:latin typeface="Arial" panose="020B0604020202020204" pitchFamily="34" charset="0"/>
              </a:rPr>
              <a:t>Sampel</a:t>
            </a:r>
            <a:r>
              <a:rPr lang="en-US" sz="135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sz="1350" dirty="0" err="1">
                <a:solidFill>
                  <a:schemeClr val="tx1"/>
                </a:solidFill>
                <a:latin typeface="Arial" panose="020B0604020202020204" pitchFamily="34" charset="0"/>
              </a:rPr>
              <a:t>gambar</a:t>
            </a:r>
            <a:r>
              <a:rPr lang="en-US" sz="1350" dirty="0">
                <a:solidFill>
                  <a:schemeClr val="tx1"/>
                </a:solidFill>
                <a:latin typeface="Arial" panose="020B0604020202020204" pitchFamily="34" charset="0"/>
              </a:rPr>
              <a:t> negative </a:t>
            </a:r>
            <a:r>
              <a:rPr lang="en-US" sz="1350" dirty="0" err="1">
                <a:solidFill>
                  <a:schemeClr val="tx1"/>
                </a:solidFill>
                <a:latin typeface="Arial" panose="020B0604020202020204" pitchFamily="34" charset="0"/>
              </a:rPr>
              <a:t>adalah</a:t>
            </a:r>
            <a:endParaRPr lang="en-US" sz="135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1041934" y="3778637"/>
            <a:ext cx="7723391" cy="465518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-9522" rIns="0" bIns="-9522" numCol="1" anchor="ctr" anchorCtr="0" compatLnSpc="1">
            <a:prstTxWarp prst="textNoShape">
              <a:avLst/>
            </a:prstTxWarp>
            <a:spAutoFit/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Gambar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negatif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dapat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berupa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gambar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apa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pun yang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bukan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gambar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positif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tetapi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dalam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praktiknya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,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gambar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negatif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harus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relevan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dengan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gambar</a:t>
            </a:r>
            <a:r>
              <a:rPr lang="en-US" sz="1575" dirty="0">
                <a:solidFill>
                  <a:srgbClr val="202124"/>
                </a:solidFill>
                <a:latin typeface="Quattrocento Sans" panose="020B0604020202020204" charset="0"/>
              </a:rPr>
              <a:t> </a:t>
            </a:r>
            <a:r>
              <a:rPr lang="en-US" sz="1575" dirty="0" err="1">
                <a:solidFill>
                  <a:srgbClr val="202124"/>
                </a:solidFill>
                <a:latin typeface="Quattrocento Sans" panose="020B0604020202020204" charset="0"/>
              </a:rPr>
              <a:t>positif</a:t>
            </a:r>
            <a:r>
              <a:rPr lang="en-US" sz="600" dirty="0">
                <a:solidFill>
                  <a:schemeClr val="tx1"/>
                </a:solidFill>
                <a:latin typeface="Quattrocento Sans" panose="020B0604020202020204" charset="0"/>
              </a:rPr>
              <a:t> </a:t>
            </a:r>
            <a:endParaRPr lang="en-US" sz="1350" dirty="0">
              <a:solidFill>
                <a:schemeClr val="tx1"/>
              </a:solidFill>
              <a:latin typeface="Quattrocento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98738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198" y="1121143"/>
            <a:ext cx="6734175" cy="3448050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1085248" y="411480"/>
            <a:ext cx="7548614" cy="570698"/>
          </a:xfrm>
        </p:spPr>
        <p:txBody>
          <a:bodyPr>
            <a:normAutofit fontScale="90000"/>
          </a:bodyPr>
          <a:lstStyle/>
          <a:p>
            <a:pPr algn="l"/>
            <a:r>
              <a:rPr lang="en-US" sz="3300" dirty="0" err="1">
                <a:latin typeface="Quattrocento Sans" panose="020B0604020202020204" charset="0"/>
                <a:cs typeface="Times New Roman" panose="02020603050405020304" pitchFamily="18" charset="0"/>
              </a:rPr>
              <a:t>Contoh</a:t>
            </a:r>
            <a:r>
              <a:rPr lang="en-US" sz="3300" dirty="0">
                <a:latin typeface="Quattrocento Sans" panose="020B0604020202020204" charset="0"/>
                <a:cs typeface="Times New Roman" panose="02020603050405020304" pitchFamily="18" charset="0"/>
              </a:rPr>
              <a:t> </a:t>
            </a:r>
            <a:r>
              <a:rPr lang="en-US" sz="3300" dirty="0" err="1">
                <a:latin typeface="Quattrocento Sans" panose="020B0604020202020204" charset="0"/>
                <a:cs typeface="Times New Roman" panose="02020603050405020304" pitchFamily="18" charset="0"/>
              </a:rPr>
              <a:t>pembuatan</a:t>
            </a:r>
            <a:r>
              <a:rPr lang="en-US" sz="3300" dirty="0">
                <a:latin typeface="Quattrocento Sans" panose="020B0604020202020204" charset="0"/>
                <a:cs typeface="Times New Roman" panose="02020603050405020304" pitchFamily="18" charset="0"/>
              </a:rPr>
              <a:t> folder </a:t>
            </a:r>
          </a:p>
        </p:txBody>
      </p:sp>
    </p:spTree>
    <p:extLst>
      <p:ext uri="{BB962C8B-B14F-4D97-AF65-F5344CB8AC3E}">
        <p14:creationId xmlns:p14="http://schemas.microsoft.com/office/powerpoint/2010/main" val="41922647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8484" y="193012"/>
            <a:ext cx="8035591" cy="1304987"/>
          </a:xfrm>
        </p:spPr>
        <p:txBody>
          <a:bodyPr/>
          <a:lstStyle/>
          <a:p>
            <a:pPr algn="l"/>
            <a:r>
              <a:rPr lang="en-US" dirty="0" err="1"/>
              <a:t>Mulailah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menekan</a:t>
            </a:r>
            <a:r>
              <a:rPr lang="en-US" dirty="0"/>
              <a:t> </a:t>
            </a:r>
            <a:r>
              <a:rPr lang="en-US" dirty="0" err="1"/>
              <a:t>tombol</a:t>
            </a:r>
            <a:r>
              <a:rPr lang="en-US" dirty="0"/>
              <a:t> </a:t>
            </a:r>
            <a:r>
              <a:rPr lang="en-US" i="1" dirty="0"/>
              <a:t>browse </a:t>
            </a:r>
            <a:r>
              <a:rPr lang="en-US" dirty="0"/>
              <a:t>di tab </a:t>
            </a:r>
            <a:r>
              <a:rPr lang="en-US" dirty="0" err="1"/>
              <a:t>train,Masukan</a:t>
            </a:r>
            <a:r>
              <a:rPr lang="en-US" dirty="0"/>
              <a:t> folder yang </a:t>
            </a:r>
            <a:r>
              <a:rPr lang="en-US" dirty="0" err="1"/>
              <a:t>anda</a:t>
            </a:r>
            <a:r>
              <a:rPr lang="en-US" dirty="0"/>
              <a:t>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buat</a:t>
            </a:r>
            <a:r>
              <a:rPr lang="en-US" dirty="0"/>
              <a:t> </a:t>
            </a:r>
            <a:r>
              <a:rPr lang="en-US" dirty="0" err="1"/>
              <a:t>pengklasifikasinya</a:t>
            </a:r>
            <a:r>
              <a:rPr lang="en-US" dirty="0"/>
              <a:t>.</a:t>
            </a:r>
          </a:p>
          <a:p>
            <a:pPr algn="l"/>
            <a:r>
              <a:rPr lang="en-US" dirty="0" err="1"/>
              <a:t>Pilih</a:t>
            </a:r>
            <a:r>
              <a:rPr lang="en-US" dirty="0"/>
              <a:t> </a:t>
            </a:r>
            <a:r>
              <a:rPr lang="en-US" i="1" dirty="0"/>
              <a:t>Positive image usage (Percentage)</a:t>
            </a:r>
            <a:r>
              <a:rPr lang="en-US" dirty="0"/>
              <a:t>,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sesuaikan</a:t>
            </a:r>
            <a:r>
              <a:rPr lang="en-US" dirty="0"/>
              <a:t> </a:t>
            </a:r>
            <a:r>
              <a:rPr lang="en-US" i="1" dirty="0"/>
              <a:t>Negative image count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jumlah</a:t>
            </a:r>
            <a:r>
              <a:rPr lang="en-US" dirty="0"/>
              <a:t> dataset negative yang </a:t>
            </a:r>
            <a:r>
              <a:rPr lang="en-US" dirty="0" err="1"/>
              <a:t>anda</a:t>
            </a:r>
            <a:r>
              <a:rPr lang="en-US" dirty="0"/>
              <a:t> </a:t>
            </a:r>
            <a:r>
              <a:rPr lang="en-US" dirty="0" err="1"/>
              <a:t>punya</a:t>
            </a:r>
            <a:r>
              <a:rPr lang="en-US" dirty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142" y="1583074"/>
            <a:ext cx="5479716" cy="3367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1309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7550" y="250143"/>
            <a:ext cx="8362750" cy="1073981"/>
          </a:xfrm>
        </p:spPr>
        <p:txBody>
          <a:bodyPr>
            <a:normAutofit/>
          </a:bodyPr>
          <a:lstStyle/>
          <a:p>
            <a:pPr algn="l"/>
            <a:r>
              <a:rPr lang="en-US" sz="1600" dirty="0" err="1"/>
              <a:t>Pada</a:t>
            </a:r>
            <a:r>
              <a:rPr lang="en-US" sz="1600" dirty="0"/>
              <a:t> tab </a:t>
            </a:r>
            <a:r>
              <a:rPr lang="en-US" sz="1600" i="1" dirty="0"/>
              <a:t>common </a:t>
            </a:r>
            <a:r>
              <a:rPr lang="en-US" sz="1600" dirty="0" err="1"/>
              <a:t>dapat</a:t>
            </a:r>
            <a:r>
              <a:rPr lang="en-US" sz="1600" dirty="0"/>
              <a:t> </a:t>
            </a:r>
            <a:r>
              <a:rPr lang="en-US" sz="1600" dirty="0" err="1"/>
              <a:t>digunakan</a:t>
            </a:r>
            <a:r>
              <a:rPr lang="en-US" sz="1600" dirty="0"/>
              <a:t> </a:t>
            </a:r>
            <a:r>
              <a:rPr lang="en-US" sz="1600" dirty="0" err="1"/>
              <a:t>untuk</a:t>
            </a:r>
            <a:r>
              <a:rPr lang="en-US" sz="1600" dirty="0"/>
              <a:t> </a:t>
            </a:r>
            <a:r>
              <a:rPr lang="en-US" sz="1600" dirty="0" err="1"/>
              <a:t>banyak</a:t>
            </a:r>
            <a:r>
              <a:rPr lang="en-US" sz="1600" dirty="0"/>
              <a:t> parameter </a:t>
            </a:r>
            <a:r>
              <a:rPr lang="en-US" sz="1600" dirty="0" err="1"/>
              <a:t>untuk</a:t>
            </a:r>
            <a:r>
              <a:rPr lang="en-US" sz="1600" dirty="0"/>
              <a:t> </a:t>
            </a:r>
            <a:r>
              <a:rPr lang="en-US" sz="1600" dirty="0" err="1"/>
              <a:t>menyesuaikan</a:t>
            </a:r>
            <a:r>
              <a:rPr lang="en-US" sz="1600" dirty="0"/>
              <a:t> </a:t>
            </a:r>
            <a:r>
              <a:rPr lang="en-US" sz="1600" dirty="0" err="1"/>
              <a:t>pelatihan</a:t>
            </a:r>
            <a:r>
              <a:rPr lang="en-US" sz="1600" dirty="0"/>
              <a:t> </a:t>
            </a:r>
            <a:r>
              <a:rPr lang="en-US" sz="1600" dirty="0" err="1"/>
              <a:t>pengklasifikasi</a:t>
            </a:r>
            <a:r>
              <a:rPr lang="en-US" sz="1600" dirty="0"/>
              <a:t>.</a:t>
            </a:r>
            <a:endParaRPr lang="en-US" sz="1600" i="1" dirty="0"/>
          </a:p>
          <a:p>
            <a:pPr algn="l"/>
            <a:r>
              <a:rPr lang="en-US" sz="1600" dirty="0" err="1"/>
              <a:t>Anda</a:t>
            </a:r>
            <a:r>
              <a:rPr lang="en-US" sz="1600" dirty="0"/>
              <a:t> </a:t>
            </a:r>
            <a:r>
              <a:rPr lang="en-US" sz="1600" dirty="0" err="1"/>
              <a:t>dapat</a:t>
            </a:r>
            <a:r>
              <a:rPr lang="en-US" sz="1600" dirty="0"/>
              <a:t> </a:t>
            </a:r>
            <a:r>
              <a:rPr lang="en-US" sz="1600" dirty="0" err="1"/>
              <a:t>mengatur</a:t>
            </a:r>
            <a:r>
              <a:rPr lang="en-US" sz="1600" dirty="0"/>
              <a:t> </a:t>
            </a:r>
            <a:r>
              <a:rPr lang="en-US" sz="1600" i="1" dirty="0"/>
              <a:t>pre-calculation buffer size </a:t>
            </a:r>
            <a:r>
              <a:rPr lang="en-US" sz="1600" dirty="0" err="1"/>
              <a:t>untuk</a:t>
            </a:r>
            <a:r>
              <a:rPr lang="en-US" sz="1600" dirty="0"/>
              <a:t> </a:t>
            </a:r>
            <a:r>
              <a:rPr lang="en-US" sz="1600" dirty="0" err="1"/>
              <a:t>membantu</a:t>
            </a:r>
            <a:r>
              <a:rPr lang="en-US" sz="1600" dirty="0"/>
              <a:t> </a:t>
            </a:r>
            <a:r>
              <a:rPr lang="en-US" sz="1600" dirty="0" err="1"/>
              <a:t>kecepatan</a:t>
            </a:r>
            <a:r>
              <a:rPr lang="en-US" sz="1600" dirty="0"/>
              <a:t> </a:t>
            </a:r>
            <a:r>
              <a:rPr lang="en-US" sz="1600" dirty="0" err="1"/>
              <a:t>pelatihan</a:t>
            </a:r>
            <a:endParaRPr lang="en-US" sz="1600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976" y="1266231"/>
            <a:ext cx="6448224" cy="3627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7920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7681" y="243376"/>
            <a:ext cx="8148638" cy="1454547"/>
          </a:xfrm>
        </p:spPr>
        <p:txBody>
          <a:bodyPr>
            <a:normAutofit fontScale="92500"/>
          </a:bodyPr>
          <a:lstStyle/>
          <a:p>
            <a:pPr algn="l"/>
            <a:r>
              <a:rPr lang="en-US" sz="1400" dirty="0" err="1"/>
              <a:t>Selanjutnya</a:t>
            </a:r>
            <a:r>
              <a:rPr lang="en-US" sz="1400" dirty="0"/>
              <a:t> </a:t>
            </a:r>
            <a:r>
              <a:rPr lang="en-US" sz="1400" dirty="0" err="1"/>
              <a:t>pada</a:t>
            </a:r>
            <a:r>
              <a:rPr lang="en-US" sz="1400" dirty="0"/>
              <a:t> tab </a:t>
            </a:r>
            <a:r>
              <a:rPr lang="en-US" sz="1400" i="1" dirty="0"/>
              <a:t>cascade </a:t>
            </a:r>
            <a:r>
              <a:rPr lang="en-US" sz="1400" dirty="0" err="1"/>
              <a:t>anda</a:t>
            </a:r>
            <a:r>
              <a:rPr lang="en-US" sz="1400" dirty="0"/>
              <a:t> </a:t>
            </a:r>
            <a:r>
              <a:rPr lang="en-US" sz="1400" dirty="0" err="1"/>
              <a:t>perlu</a:t>
            </a:r>
            <a:r>
              <a:rPr lang="en-US" sz="1400" dirty="0"/>
              <a:t> </a:t>
            </a:r>
            <a:r>
              <a:rPr lang="en-US" sz="1400" dirty="0" err="1"/>
              <a:t>mengatur</a:t>
            </a:r>
            <a:r>
              <a:rPr lang="en-US" sz="1400" dirty="0"/>
              <a:t> </a:t>
            </a:r>
            <a:r>
              <a:rPr lang="en-US" sz="1400" dirty="0" err="1"/>
              <a:t>lebar</a:t>
            </a:r>
            <a:r>
              <a:rPr lang="en-US" sz="1400" dirty="0"/>
              <a:t> </a:t>
            </a:r>
            <a:r>
              <a:rPr lang="en-US" sz="1400" dirty="0" err="1"/>
              <a:t>dan</a:t>
            </a:r>
            <a:r>
              <a:rPr lang="en-US" sz="1400" dirty="0"/>
              <a:t> </a:t>
            </a:r>
            <a:r>
              <a:rPr lang="en-US" sz="1400" dirty="0" err="1"/>
              <a:t>tinggi</a:t>
            </a:r>
            <a:r>
              <a:rPr lang="en-US" sz="1400" dirty="0"/>
              <a:t> </a:t>
            </a:r>
            <a:r>
              <a:rPr lang="en-US" sz="1400" dirty="0" err="1"/>
              <a:t>sempel,anda</a:t>
            </a:r>
            <a:r>
              <a:rPr lang="en-US" sz="1400" dirty="0"/>
              <a:t> </a:t>
            </a:r>
            <a:r>
              <a:rPr lang="en-US" sz="1400" dirty="0" err="1"/>
              <a:t>tidak</a:t>
            </a:r>
            <a:r>
              <a:rPr lang="en-US" sz="1400" dirty="0"/>
              <a:t> </a:t>
            </a:r>
            <a:r>
              <a:rPr lang="en-US" sz="1400" dirty="0" err="1"/>
              <a:t>boleh</a:t>
            </a:r>
            <a:r>
              <a:rPr lang="en-US" sz="1400" dirty="0"/>
              <a:t> </a:t>
            </a:r>
            <a:r>
              <a:rPr lang="en-US" sz="1400" dirty="0" err="1"/>
              <a:t>mengatur</a:t>
            </a:r>
            <a:r>
              <a:rPr lang="en-US" sz="1400" dirty="0"/>
              <a:t> </a:t>
            </a:r>
            <a:r>
              <a:rPr lang="en-US" sz="1400" dirty="0" err="1"/>
              <a:t>ukuran</a:t>
            </a:r>
            <a:r>
              <a:rPr lang="en-US" sz="1400" dirty="0"/>
              <a:t> yang </a:t>
            </a:r>
            <a:r>
              <a:rPr lang="en-US" sz="1400" dirty="0" err="1"/>
              <a:t>sangat</a:t>
            </a:r>
            <a:r>
              <a:rPr lang="en-US" sz="1400" dirty="0"/>
              <a:t> </a:t>
            </a:r>
            <a:r>
              <a:rPr lang="en-US" sz="1400" dirty="0" err="1"/>
              <a:t>besar</a:t>
            </a:r>
            <a:r>
              <a:rPr lang="en-US" sz="1400" dirty="0"/>
              <a:t> </a:t>
            </a:r>
            <a:r>
              <a:rPr lang="en-US" sz="1400" dirty="0" err="1"/>
              <a:t>karna</a:t>
            </a:r>
            <a:r>
              <a:rPr lang="en-US" sz="1400" dirty="0"/>
              <a:t> </a:t>
            </a:r>
            <a:r>
              <a:rPr lang="en-US" sz="1400" dirty="0" err="1"/>
              <a:t>dapat</a:t>
            </a:r>
            <a:r>
              <a:rPr lang="en-US" sz="1400" dirty="0"/>
              <a:t> </a:t>
            </a:r>
            <a:r>
              <a:rPr lang="en-US" sz="1400" dirty="0" err="1"/>
              <a:t>memperlambat</a:t>
            </a:r>
            <a:r>
              <a:rPr lang="en-US" sz="1400" dirty="0"/>
              <a:t> proses </a:t>
            </a:r>
            <a:r>
              <a:rPr lang="en-US" sz="1400" dirty="0" err="1"/>
              <a:t>trainya</a:t>
            </a:r>
            <a:r>
              <a:rPr lang="en-US" sz="1400" dirty="0"/>
              <a:t>.</a:t>
            </a:r>
          </a:p>
          <a:p>
            <a:pPr algn="l"/>
            <a:r>
              <a:rPr lang="en-US" sz="1400" dirty="0"/>
              <a:t>Anda </a:t>
            </a:r>
            <a:r>
              <a:rPr lang="en-US" sz="1400" dirty="0" err="1"/>
              <a:t>dapat</a:t>
            </a:r>
            <a:r>
              <a:rPr lang="en-US" sz="1400" dirty="0"/>
              <a:t> </a:t>
            </a:r>
            <a:r>
              <a:rPr lang="en-US" sz="1400" dirty="0" err="1"/>
              <a:t>mengatur</a:t>
            </a:r>
            <a:r>
              <a:rPr lang="en-US" sz="1400" dirty="0"/>
              <a:t> </a:t>
            </a:r>
            <a:r>
              <a:rPr lang="en-US" sz="1400" i="1" dirty="0"/>
              <a:t>Feature type </a:t>
            </a:r>
            <a:r>
              <a:rPr lang="en-US" sz="1400" dirty="0" err="1"/>
              <a:t>ke</a:t>
            </a:r>
            <a:r>
              <a:rPr lang="en-US" sz="1400" dirty="0"/>
              <a:t> </a:t>
            </a:r>
            <a:r>
              <a:rPr lang="en-US" sz="1400" i="1" dirty="0"/>
              <a:t>HAAR </a:t>
            </a:r>
            <a:r>
              <a:rPr lang="en-US" sz="1400" dirty="0" err="1"/>
              <a:t>atau</a:t>
            </a:r>
            <a:r>
              <a:rPr lang="en-US" sz="1400" dirty="0"/>
              <a:t> </a:t>
            </a:r>
            <a:r>
              <a:rPr lang="en-US" sz="1400" dirty="0" err="1"/>
              <a:t>nanti</a:t>
            </a:r>
            <a:r>
              <a:rPr lang="en-US" sz="1400" dirty="0"/>
              <a:t> </a:t>
            </a:r>
            <a:r>
              <a:rPr lang="en-US" sz="1400" dirty="0" err="1"/>
              <a:t>ada</a:t>
            </a:r>
            <a:r>
              <a:rPr lang="en-US" sz="1400" dirty="0"/>
              <a:t> </a:t>
            </a:r>
            <a:r>
              <a:rPr lang="en-US" sz="1400" dirty="0" err="1"/>
              <a:t>beberapa</a:t>
            </a:r>
            <a:r>
              <a:rPr lang="en-US" sz="1400" dirty="0"/>
              <a:t> </a:t>
            </a:r>
            <a:r>
              <a:rPr lang="en-US" sz="1400" dirty="0" err="1"/>
              <a:t>tipe</a:t>
            </a:r>
            <a:r>
              <a:rPr lang="en-US" sz="1400" dirty="0"/>
              <a:t> edge detection yang lain </a:t>
            </a:r>
            <a:r>
              <a:rPr lang="en-US" sz="1400" dirty="0" err="1"/>
              <a:t>seperti</a:t>
            </a:r>
            <a:r>
              <a:rPr lang="en-US" sz="1400" dirty="0"/>
              <a:t> </a:t>
            </a:r>
            <a:r>
              <a:rPr lang="en-US" sz="1400" i="1" dirty="0"/>
              <a:t>LBP </a:t>
            </a:r>
            <a:r>
              <a:rPr lang="en-US" sz="1400" dirty="0" err="1"/>
              <a:t>dll</a:t>
            </a:r>
            <a:r>
              <a:rPr lang="en-US" sz="1400" dirty="0"/>
              <a:t>, </a:t>
            </a:r>
          </a:p>
          <a:p>
            <a:pPr algn="l"/>
            <a:r>
              <a:rPr lang="en-US" sz="1400" dirty="0">
                <a:sym typeface="Wingdings" panose="05000000000000000000" pitchFamily="2" charset="2"/>
              </a:rPr>
              <a:t></a:t>
            </a:r>
            <a:r>
              <a:rPr lang="en-US" sz="1400" dirty="0"/>
              <a:t> </a:t>
            </a:r>
            <a:r>
              <a:rPr lang="en-US" sz="1400" i="1" dirty="0"/>
              <a:t>HAAR</a:t>
            </a:r>
            <a:r>
              <a:rPr lang="en-US" sz="1400" dirty="0"/>
              <a:t> </a:t>
            </a:r>
            <a:r>
              <a:rPr lang="en-US" sz="1400" dirty="0" err="1"/>
              <a:t>banyak</a:t>
            </a:r>
            <a:r>
              <a:rPr lang="en-US" sz="1400" dirty="0"/>
              <a:t> </a:t>
            </a:r>
            <a:r>
              <a:rPr lang="en-US" sz="1400" dirty="0" err="1"/>
              <a:t>dipilih</a:t>
            </a:r>
            <a:r>
              <a:rPr lang="en-US" sz="1400" dirty="0"/>
              <a:t> </a:t>
            </a:r>
            <a:r>
              <a:rPr lang="en-US" sz="1400" dirty="0" err="1"/>
              <a:t>karena</a:t>
            </a:r>
            <a:r>
              <a:rPr lang="en-US" sz="1400" dirty="0"/>
              <a:t> sangat </a:t>
            </a:r>
            <a:r>
              <a:rPr lang="en-US" sz="1400" dirty="0" err="1"/>
              <a:t>akuratmendeteksi</a:t>
            </a:r>
            <a:r>
              <a:rPr lang="en-US" sz="1400" dirty="0"/>
              <a:t> </a:t>
            </a:r>
            <a:r>
              <a:rPr lang="en-US" sz="1400" dirty="0" err="1"/>
              <a:t>tepi</a:t>
            </a:r>
            <a:r>
              <a:rPr lang="en-US" sz="1400" dirty="0"/>
              <a:t> </a:t>
            </a:r>
            <a:r>
              <a:rPr lang="en-US" sz="1400" dirty="0" err="1"/>
              <a:t>akan</a:t>
            </a:r>
            <a:r>
              <a:rPr lang="en-US" sz="1400" dirty="0"/>
              <a:t> </a:t>
            </a:r>
            <a:r>
              <a:rPr lang="en-US" sz="1400" dirty="0" err="1"/>
              <a:t>tetapi</a:t>
            </a:r>
            <a:r>
              <a:rPr lang="en-US" sz="1400" dirty="0"/>
              <a:t> </a:t>
            </a:r>
            <a:r>
              <a:rPr lang="en-US" sz="1400" dirty="0" err="1"/>
              <a:t>memperlukan</a:t>
            </a:r>
            <a:r>
              <a:rPr lang="en-US" sz="1400" dirty="0"/>
              <a:t> proses train </a:t>
            </a:r>
            <a:r>
              <a:rPr lang="en-US" sz="1400" dirty="0" err="1"/>
              <a:t>lebih</a:t>
            </a:r>
            <a:r>
              <a:rPr lang="en-US" sz="1400" dirty="0"/>
              <a:t> lama.</a:t>
            </a:r>
            <a:endParaRPr lang="en-US" sz="1400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6435" y="1697923"/>
            <a:ext cx="5811130" cy="3268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2942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6890" y="314194"/>
            <a:ext cx="7115209" cy="1717805"/>
          </a:xfrm>
        </p:spPr>
        <p:txBody>
          <a:bodyPr>
            <a:normAutofit/>
          </a:bodyPr>
          <a:lstStyle/>
          <a:p>
            <a:pPr algn="l"/>
            <a:r>
              <a:rPr lang="en-US" sz="1200" dirty="0" err="1"/>
              <a:t>Selanjut</a:t>
            </a:r>
            <a:r>
              <a:rPr lang="en-US" sz="1200" dirty="0"/>
              <a:t> </a:t>
            </a:r>
            <a:r>
              <a:rPr lang="en-US" sz="1200" dirty="0" err="1"/>
              <a:t>nya</a:t>
            </a:r>
            <a:r>
              <a:rPr lang="en-US" sz="1200" dirty="0"/>
              <a:t> </a:t>
            </a:r>
            <a:r>
              <a:rPr lang="en-US" sz="1200" dirty="0" err="1"/>
              <a:t>pada</a:t>
            </a:r>
            <a:r>
              <a:rPr lang="en-US" sz="1200" dirty="0"/>
              <a:t> tab </a:t>
            </a:r>
            <a:r>
              <a:rPr lang="en-US" sz="1200" i="1" dirty="0"/>
              <a:t>Boost </a:t>
            </a:r>
            <a:r>
              <a:rPr lang="en-US" sz="1200" dirty="0" err="1"/>
              <a:t>disarankan</a:t>
            </a:r>
            <a:r>
              <a:rPr lang="en-US" sz="1200" dirty="0"/>
              <a:t> parameter </a:t>
            </a:r>
            <a:r>
              <a:rPr lang="en-US" sz="1200" dirty="0" err="1"/>
              <a:t>untuk</a:t>
            </a:r>
            <a:r>
              <a:rPr lang="en-US" sz="1200" dirty="0"/>
              <a:t> di set </a:t>
            </a:r>
            <a:r>
              <a:rPr lang="en-US" sz="1200" dirty="0" err="1"/>
              <a:t>ke</a:t>
            </a:r>
            <a:r>
              <a:rPr lang="en-US" sz="1200" dirty="0"/>
              <a:t> default.</a:t>
            </a:r>
          </a:p>
          <a:p>
            <a:pPr algn="l"/>
            <a:r>
              <a:rPr lang="en-US" sz="1200" dirty="0" err="1"/>
              <a:t>Setelah</a:t>
            </a:r>
            <a:r>
              <a:rPr lang="en-US" sz="1200" dirty="0"/>
              <a:t> </a:t>
            </a:r>
            <a:r>
              <a:rPr lang="en-US" sz="1200" dirty="0" err="1"/>
              <a:t>semua</a:t>
            </a:r>
            <a:r>
              <a:rPr lang="en-US" sz="1200" dirty="0"/>
              <a:t> parameter </a:t>
            </a:r>
            <a:r>
              <a:rPr lang="en-US" sz="1200" dirty="0" err="1"/>
              <a:t>diatur</a:t>
            </a:r>
            <a:r>
              <a:rPr lang="en-US" sz="1200" dirty="0"/>
              <a:t> </a:t>
            </a:r>
            <a:r>
              <a:rPr lang="en-US" sz="1200" dirty="0" err="1"/>
              <a:t>sudah</a:t>
            </a:r>
            <a:r>
              <a:rPr lang="en-US" sz="1200" dirty="0"/>
              <a:t> </a:t>
            </a:r>
            <a:r>
              <a:rPr lang="en-US" sz="1200" dirty="0" err="1"/>
              <a:t>benar,tekan</a:t>
            </a:r>
            <a:r>
              <a:rPr lang="en-US" sz="1200" dirty="0"/>
              <a:t> </a:t>
            </a:r>
            <a:r>
              <a:rPr lang="en-US" sz="1200" dirty="0" err="1"/>
              <a:t>tombol</a:t>
            </a:r>
            <a:r>
              <a:rPr lang="en-US" sz="1200" dirty="0"/>
              <a:t> </a:t>
            </a:r>
            <a:r>
              <a:rPr lang="en-US" sz="1200" i="1" dirty="0"/>
              <a:t>Start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mulai</a:t>
            </a:r>
            <a:r>
              <a:rPr lang="en-US" sz="1200" dirty="0"/>
              <a:t> </a:t>
            </a:r>
            <a:r>
              <a:rPr lang="en-US" sz="1200" dirty="0" err="1"/>
              <a:t>pelatihan</a:t>
            </a:r>
            <a:r>
              <a:rPr lang="en-US" sz="1200" dirty="0"/>
              <a:t> </a:t>
            </a:r>
            <a:r>
              <a:rPr lang="en-US" sz="1200" dirty="0" err="1"/>
              <a:t>klasifikasi</a:t>
            </a:r>
            <a:r>
              <a:rPr lang="en-US" sz="1200" dirty="0"/>
              <a:t> </a:t>
            </a:r>
            <a:r>
              <a:rPr lang="en-US" sz="1200" dirty="0" err="1"/>
              <a:t>anda</a:t>
            </a:r>
            <a:r>
              <a:rPr lang="en-US" sz="1200" dirty="0"/>
              <a:t>.</a:t>
            </a:r>
          </a:p>
          <a:p>
            <a:pPr algn="l"/>
            <a:r>
              <a:rPr lang="en-US" sz="1200" dirty="0" err="1"/>
              <a:t>Anda</a:t>
            </a:r>
            <a:r>
              <a:rPr lang="en-US" sz="1200" dirty="0"/>
              <a:t> </a:t>
            </a:r>
            <a:r>
              <a:rPr lang="en-US" sz="1200" dirty="0" err="1"/>
              <a:t>akan</a:t>
            </a:r>
            <a:r>
              <a:rPr lang="en-US" sz="1200" dirty="0"/>
              <a:t> </a:t>
            </a:r>
            <a:r>
              <a:rPr lang="en-US" sz="1200" dirty="0" err="1"/>
              <a:t>melihat</a:t>
            </a:r>
            <a:r>
              <a:rPr lang="en-US" sz="1200" dirty="0"/>
              <a:t> </a:t>
            </a:r>
            <a:r>
              <a:rPr lang="en-US" sz="1200" i="1" dirty="0"/>
              <a:t>Log</a:t>
            </a:r>
            <a:r>
              <a:rPr lang="en-US" sz="1200" dirty="0"/>
              <a:t> </a:t>
            </a:r>
            <a:r>
              <a:rPr lang="en-US" sz="1200" dirty="0" err="1"/>
              <a:t>saat</a:t>
            </a:r>
            <a:r>
              <a:rPr lang="en-US" sz="1200" dirty="0"/>
              <a:t> </a:t>
            </a:r>
            <a:r>
              <a:rPr lang="en-US" sz="1200" dirty="0" err="1"/>
              <a:t>pelatihan</a:t>
            </a:r>
            <a:r>
              <a:rPr lang="en-US" sz="1200" dirty="0"/>
              <a:t> </a:t>
            </a:r>
            <a:r>
              <a:rPr lang="en-US" sz="1200" dirty="0" err="1"/>
              <a:t>berlangsung</a:t>
            </a:r>
            <a:r>
              <a:rPr lang="en-US" sz="1200" dirty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991" y="1305631"/>
            <a:ext cx="6264309" cy="3523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0165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04101" y="288658"/>
            <a:ext cx="6858000" cy="4296041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dirty="0"/>
              <a:t>Setelah </a:t>
            </a:r>
            <a:r>
              <a:rPr lang="en-US" sz="2000" dirty="0" err="1"/>
              <a:t>prosess</a:t>
            </a:r>
            <a:r>
              <a:rPr lang="en-US" sz="2000" dirty="0"/>
              <a:t> </a:t>
            </a:r>
            <a:r>
              <a:rPr lang="en-US" sz="2000" dirty="0" err="1"/>
              <a:t>pelatihan</a:t>
            </a:r>
            <a:r>
              <a:rPr lang="en-US" sz="2000" dirty="0"/>
              <a:t> </a:t>
            </a:r>
            <a:r>
              <a:rPr lang="en-US" sz="2000" dirty="0" err="1"/>
              <a:t>selesai,maka</a:t>
            </a:r>
            <a:r>
              <a:rPr lang="en-US" sz="2000" dirty="0"/>
              <a:t> di folder yang </a:t>
            </a:r>
            <a:r>
              <a:rPr lang="en-US" sz="2000" dirty="0" err="1"/>
              <a:t>sudah</a:t>
            </a:r>
            <a:r>
              <a:rPr lang="en-US" sz="2000" dirty="0"/>
              <a:t> </a:t>
            </a:r>
            <a:r>
              <a:rPr lang="en-US" sz="2000" dirty="0" err="1"/>
              <a:t>ditentukan</a:t>
            </a:r>
            <a:r>
              <a:rPr lang="en-US" sz="2000" dirty="0"/>
              <a:t> </a:t>
            </a:r>
            <a:r>
              <a:rPr lang="en-US" sz="2000" dirty="0" err="1"/>
              <a:t>terdapat</a:t>
            </a:r>
            <a:r>
              <a:rPr lang="en-US" sz="2000" dirty="0"/>
              <a:t> file dan folder </a:t>
            </a:r>
            <a:r>
              <a:rPr lang="en-US" sz="2000" dirty="0" err="1"/>
              <a:t>baru</a:t>
            </a:r>
            <a:endParaRPr lang="en-US" sz="20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</a:rPr>
              <a:t>File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</a:rPr>
              <a:t>neg.lst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</a:rPr>
              <a:t>”, “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</a:rPr>
              <a:t>pos.lst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</a:rPr>
              <a:t>” dan “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</a:rPr>
              <a:t>pos_samples.vec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</a:rPr>
              <a:t>”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</a:rPr>
              <a:t>adalah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</a:rPr>
              <a:t> file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</a:rPr>
              <a:t>sementara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</a:rPr>
              <a:t> yang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</a:rPr>
              <a:t>dibuat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</a:rPr>
              <a:t>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</a:rPr>
              <a:t>untuk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</a:rPr>
              <a:t>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</a:rPr>
              <a:t>melatih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</a:rPr>
              <a:t> classifier dan juga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</a:rPr>
              <a:t>dapat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</a:rPr>
              <a:t>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</a:rPr>
              <a:t>dihapus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</a:rPr>
              <a:t>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</a:rPr>
              <a:t>tanpa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</a:rPr>
              <a:t>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</a:rPr>
              <a:t>efek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</a:rPr>
              <a:t>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rgbClr val="202124"/>
                </a:solidFill>
                <a:effectLst/>
              </a:rPr>
              <a:t>apa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</a:rPr>
              <a:t> pun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Folder "classifier"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berisi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file XML yang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dibuat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selama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berbagai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tahap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pelatihan,jika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anda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membuka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folder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tersebut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anda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akan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melihat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file-file </a:t>
            </a:r>
            <a:r>
              <a:rPr kumimoji="0" 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berikut</a:t>
            </a: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628650" lvl="1" indent="-285750" algn="l">
              <a:buFont typeface="Arial" panose="020B0604020202020204" pitchFamily="34" charset="0"/>
              <a:buChar char="•"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File “stage#.xml”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adalah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file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sementara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yang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tidak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diperlukan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lagi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 </a:t>
            </a:r>
          </a:p>
          <a:p>
            <a:pPr marL="628650" lvl="1" indent="-285750" algn="l">
              <a:buFont typeface="Arial" panose="020B0604020202020204" pitchFamily="34" charset="0"/>
              <a:buChar char="•"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File “params.xml”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berisi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parameter yang Anda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gunakan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untuk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pelatihan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 (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Hanya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file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pengingat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</a:t>
            </a:r>
          </a:p>
          <a:p>
            <a:pPr marL="628650" lvl="1" indent="-285750" algn="l">
              <a:buFont typeface="Arial" panose="020B0604020202020204" pitchFamily="34" charset="0"/>
              <a:buChar char="•"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File "cascade.xml"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adalah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pengklasifikasi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kaskade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yang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sebenarnya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dan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jika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pelatihan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berhasil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diselesaikan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maka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Anda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harus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memiliki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file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ini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di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dalam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folder </a:t>
            </a:r>
            <a:r>
              <a:rPr kumimoji="0" lang="en-US" sz="16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pengklasifikasi</a:t>
            </a: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597180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3192" y="292977"/>
            <a:ext cx="6809700" cy="435600"/>
          </a:xfrm>
        </p:spPr>
        <p:txBody>
          <a:bodyPr/>
          <a:lstStyle/>
          <a:p>
            <a:r>
              <a:rPr lang="en-US" dirty="0" err="1">
                <a:latin typeface="Quattrocento Sans" panose="020B0604020202020204" charset="0"/>
              </a:rPr>
              <a:t>Gambar</a:t>
            </a:r>
            <a:r>
              <a:rPr lang="en-US" dirty="0">
                <a:latin typeface="Quattrocento Sans" panose="020B0604020202020204" charset="0"/>
              </a:rPr>
              <a:t> folder </a:t>
            </a:r>
            <a:r>
              <a:rPr lang="en-US" dirty="0" err="1">
                <a:latin typeface="Quattrocento Sans" panose="020B0604020202020204" charset="0"/>
              </a:rPr>
              <a:t>hasil</a:t>
            </a:r>
            <a:r>
              <a:rPr lang="en-US" dirty="0">
                <a:latin typeface="Quattrocento Sans" panose="020B0604020202020204" charset="0"/>
              </a:rPr>
              <a:t> train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4808" y="939998"/>
            <a:ext cx="5801784" cy="326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995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6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425" name="Google Shape;425;p36"/>
          <p:cNvSpPr txBox="1">
            <a:spLocks noGrp="1"/>
          </p:cNvSpPr>
          <p:nvPr>
            <p:ph type="body" idx="1"/>
          </p:nvPr>
        </p:nvSpPr>
        <p:spPr>
          <a:xfrm>
            <a:off x="380999" y="1616470"/>
            <a:ext cx="8710927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sz="1600" dirty="0">
                <a:hlinkClick r:id="rId3"/>
              </a:rPr>
              <a:t>https://towardsdatascience.com/face-detection-with-haar-cascade-727f68dafd08</a:t>
            </a:r>
            <a:r>
              <a:rPr lang="en-ID" sz="1600" dirty="0"/>
              <a:t>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sz="1600" dirty="0">
                <a:hlinkClick r:id="rId4"/>
              </a:rPr>
              <a:t>https://medium.com/analytics-vidhya/haar-cascades-explained-38210e57970d</a:t>
            </a:r>
            <a:r>
              <a:rPr lang="en-ID" sz="1600" dirty="0"/>
              <a:t>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sz="1600" dirty="0">
                <a:hlinkClick r:id="rId5"/>
              </a:rPr>
              <a:t>https://docs.opencv.org/3.4/db/d28/tutorial_cascade_classifier.html</a:t>
            </a:r>
            <a:r>
              <a:rPr lang="en-ID" sz="1600" dirty="0"/>
              <a:t> </a:t>
            </a:r>
            <a:endParaRPr lang="en" sz="16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/>
              <a:t>And..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/>
              <a:t>Special thanks to all the people who made and released these awesome resources for free:</a:t>
            </a:r>
            <a:endParaRPr sz="1600" dirty="0"/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◉"/>
            </a:pPr>
            <a:r>
              <a:rPr lang="en" sz="1600" dirty="0"/>
              <a:t>Presentation template by </a:t>
            </a:r>
            <a:r>
              <a:rPr lang="en" sz="1600" u="sng" dirty="0">
                <a:highlight>
                  <a:schemeClr val="accent1"/>
                </a:highlight>
                <a:hlinkClick r:id="rId6"/>
              </a:rPr>
              <a:t>SlidesCarnival</a:t>
            </a:r>
            <a:endParaRPr sz="1600" dirty="0">
              <a:highlight>
                <a:schemeClr val="accent1"/>
              </a:highlight>
            </a:endParaRP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◉"/>
            </a:pPr>
            <a:r>
              <a:rPr lang="en" sz="1600" dirty="0"/>
              <a:t>Photographs by </a:t>
            </a:r>
            <a:r>
              <a:rPr lang="en" sz="1600" u="sng" dirty="0">
                <a:highlight>
                  <a:schemeClr val="accent1"/>
                </a:highlight>
                <a:hlinkClick r:id="rId7"/>
              </a:rPr>
              <a:t>Unsplash</a:t>
            </a:r>
            <a:endParaRPr sz="1600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600" dirty="0"/>
          </a:p>
        </p:txBody>
      </p:sp>
      <p:grpSp>
        <p:nvGrpSpPr>
          <p:cNvPr id="426" name="Google Shape;426;p36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427" name="Google Shape;427;p3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6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1" name="Google Shape;431;p3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381249" y="896112"/>
            <a:ext cx="7050651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Perangkat lunak yang mengembangkan </a:t>
            </a:r>
            <a:r>
              <a:rPr lang="en" dirty="0">
                <a:highlight>
                  <a:schemeClr val="accent1"/>
                </a:highlight>
              </a:rPr>
              <a:t>deteksi objek</a:t>
            </a:r>
            <a:endParaRPr dirty="0">
              <a:highlight>
                <a:schemeClr val="accent1"/>
              </a:highlight>
            </a:endParaRPr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381249" y="1234375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en-US" sz="2300" dirty="0" err="1"/>
              <a:t>Aplikasi</a:t>
            </a:r>
            <a:r>
              <a:rPr lang="en-US" sz="2300" dirty="0"/>
              <a:t> yang </a:t>
            </a:r>
            <a:r>
              <a:rPr lang="en-US" sz="2300" dirty="0" err="1"/>
              <a:t>dapat</a:t>
            </a:r>
            <a:r>
              <a:rPr lang="en-US" sz="2300" dirty="0"/>
              <a:t> </a:t>
            </a:r>
            <a:r>
              <a:rPr lang="en-US" sz="2300" dirty="0" err="1"/>
              <a:t>menangkap</a:t>
            </a:r>
            <a:r>
              <a:rPr lang="en-US" sz="2300" dirty="0"/>
              <a:t>, </a:t>
            </a:r>
            <a:r>
              <a:rPr lang="en-US" sz="2300" dirty="0" err="1"/>
              <a:t>mendeteksi</a:t>
            </a:r>
            <a:r>
              <a:rPr lang="en-US" sz="2300" dirty="0"/>
              <a:t>, </a:t>
            </a:r>
            <a:r>
              <a:rPr lang="en-US" sz="2300" dirty="0" err="1"/>
              <a:t>serta</a:t>
            </a:r>
            <a:r>
              <a:rPr lang="en-US" sz="2300" dirty="0"/>
              <a:t> </a:t>
            </a:r>
            <a:r>
              <a:rPr lang="en-US" sz="2300" dirty="0" err="1"/>
              <a:t>melakukan</a:t>
            </a:r>
            <a:r>
              <a:rPr lang="en-US" sz="2300" dirty="0"/>
              <a:t> </a:t>
            </a:r>
            <a:r>
              <a:rPr lang="en-US" sz="2300" dirty="0" err="1"/>
              <a:t>pemrosesan</a:t>
            </a:r>
            <a:r>
              <a:rPr lang="en-US" sz="2300" dirty="0"/>
              <a:t> </a:t>
            </a:r>
            <a:r>
              <a:rPr lang="en-US" sz="2300" dirty="0" err="1"/>
              <a:t>wajah</a:t>
            </a:r>
            <a:r>
              <a:rPr lang="en-US" sz="2300" dirty="0"/>
              <a:t> </a:t>
            </a:r>
            <a:r>
              <a:rPr lang="en-US" sz="2300" dirty="0" err="1"/>
              <a:t>secara</a:t>
            </a:r>
            <a:r>
              <a:rPr lang="en-US" sz="2300" dirty="0"/>
              <a:t> real time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en-US" sz="2300" dirty="0" err="1"/>
              <a:t>Identifikasi</a:t>
            </a:r>
            <a:r>
              <a:rPr lang="en-US" sz="2300" dirty="0"/>
              <a:t> </a:t>
            </a:r>
            <a:r>
              <a:rPr lang="en-US" sz="2300" dirty="0" err="1"/>
              <a:t>umur</a:t>
            </a:r>
            <a:r>
              <a:rPr lang="en-US" sz="2300" dirty="0"/>
              <a:t> dan gender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en-US" sz="2300" dirty="0" err="1"/>
              <a:t>Beberapa</a:t>
            </a:r>
            <a:r>
              <a:rPr lang="en-US" sz="2300" dirty="0"/>
              <a:t> </a:t>
            </a:r>
            <a:r>
              <a:rPr lang="en-US" sz="2300" dirty="0" err="1"/>
              <a:t>aplikasi</a:t>
            </a:r>
            <a:r>
              <a:rPr lang="en-US" sz="2300" dirty="0"/>
              <a:t> </a:t>
            </a:r>
            <a:r>
              <a:rPr lang="en-US" sz="2300" dirty="0" err="1"/>
              <a:t>dapat</a:t>
            </a:r>
            <a:r>
              <a:rPr lang="en-US" sz="2300" dirty="0"/>
              <a:t> </a:t>
            </a:r>
            <a:r>
              <a:rPr lang="en-US" sz="2300" dirty="0" err="1"/>
              <a:t>menerapkan</a:t>
            </a:r>
            <a:r>
              <a:rPr lang="en-US" sz="2300" dirty="0"/>
              <a:t> filters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en-US" sz="2300" dirty="0" err="1"/>
              <a:t>Aplikasi</a:t>
            </a:r>
            <a:r>
              <a:rPr lang="en-US" sz="2300" dirty="0"/>
              <a:t> pada Surveillance and Security Camera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Char char="◉"/>
            </a:pPr>
            <a:r>
              <a:rPr lang="en-US" sz="2300" dirty="0" err="1"/>
              <a:t>Perangkat</a:t>
            </a:r>
            <a:r>
              <a:rPr lang="en-US" sz="2300" dirty="0"/>
              <a:t> yang </a:t>
            </a:r>
            <a:r>
              <a:rPr lang="en-US" sz="2300" dirty="0" err="1"/>
              <a:t>membutuhkan</a:t>
            </a:r>
            <a:r>
              <a:rPr lang="en-US" sz="2300" dirty="0"/>
              <a:t> </a:t>
            </a:r>
            <a:r>
              <a:rPr lang="en-US" sz="2300" dirty="0" err="1"/>
              <a:t>otentifikasi</a:t>
            </a:r>
            <a:r>
              <a:rPr lang="en-US" sz="2300" dirty="0"/>
              <a:t> </a:t>
            </a:r>
            <a:r>
              <a:rPr lang="en-US" sz="2300" dirty="0" err="1"/>
              <a:t>menggunakan</a:t>
            </a:r>
            <a:r>
              <a:rPr lang="en-US" sz="2300" dirty="0"/>
              <a:t> Biometrics</a:t>
            </a:r>
            <a:endParaRPr sz="2300" dirty="0"/>
          </a:p>
        </p:txBody>
      </p:sp>
      <p:grpSp>
        <p:nvGrpSpPr>
          <p:cNvPr id="126" name="Google Shape;126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8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Extra Resources</a:t>
            </a:r>
            <a:endParaRPr/>
          </a:p>
        </p:txBody>
      </p:sp>
      <p:sp>
        <p:nvSpPr>
          <p:cNvPr id="451" name="Google Shape;451;p38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https://github.com/opencv/opencv/tree/master/data/haarcascades</a:t>
            </a:r>
            <a:endParaRPr dirty="0"/>
          </a:p>
        </p:txBody>
      </p:sp>
      <p:sp>
        <p:nvSpPr>
          <p:cNvPr id="452" name="Google Shape;452;p38"/>
          <p:cNvSpPr txBox="1"/>
          <p:nvPr/>
        </p:nvSpPr>
        <p:spPr>
          <a:xfrm>
            <a:off x="1133975" y="2291150"/>
            <a:ext cx="543900" cy="5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2</a:t>
            </a:r>
            <a:endParaRPr sz="2400"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341539F-8669-47CE-A618-B771402B59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en-ID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66604B-33D0-4B3A-987C-286B1A4A92A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7361103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8" name="Google Shape;1688;p5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9" name="Google Shape;1689;p51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690" name="Google Shape;1690;p51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691" name="Google Shape;1691;p51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692" name="Google Shape;1692;p51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93" name="Google Shape;1693;p51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694" name="Google Shape;1694;p51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695" name="Google Shape;1695;p51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96" name="Google Shape;1696;p51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697" name="Google Shape;1697;p51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698" name="Google Shape;1698;p51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99" name="Google Shape;1699;p51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700" name="Google Shape;1700;p51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701" name="Google Shape;1701;p51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02" name="Google Shape;1702;p51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  <p:sp>
        <p:nvSpPr>
          <p:cNvPr id="1703" name="Google Shape;1703;p5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>
            <a:spLocks noGrp="1"/>
          </p:cNvSpPr>
          <p:nvPr>
            <p:ph type="ctrTitle" idx="4294967295"/>
          </p:nvPr>
        </p:nvSpPr>
        <p:spPr>
          <a:xfrm>
            <a:off x="1961770" y="2343316"/>
            <a:ext cx="5241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highlight>
                  <a:schemeClr val="accent1"/>
                </a:highlight>
              </a:rPr>
              <a:t>Big concept</a:t>
            </a:r>
            <a:endParaRPr sz="4800" dirty="0">
              <a:highlight>
                <a:schemeClr val="accent1"/>
              </a:highlight>
            </a:endParaRPr>
          </a:p>
        </p:txBody>
      </p:sp>
      <p:sp>
        <p:nvSpPr>
          <p:cNvPr id="137" name="Google Shape;137;p18"/>
          <p:cNvSpPr txBox="1">
            <a:spLocks noGrp="1"/>
          </p:cNvSpPr>
          <p:nvPr>
            <p:ph type="subTitle" idx="4294967295"/>
          </p:nvPr>
        </p:nvSpPr>
        <p:spPr>
          <a:xfrm>
            <a:off x="727396" y="3190356"/>
            <a:ext cx="7709747" cy="14919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Akan </a:t>
            </a:r>
            <a:r>
              <a:rPr lang="en-US" sz="1800" dirty="0" err="1"/>
              <a:t>tetapi</a:t>
            </a:r>
            <a:r>
              <a:rPr lang="en-US" sz="1800" dirty="0"/>
              <a:t> </a:t>
            </a:r>
            <a:r>
              <a:rPr lang="en-US" sz="1800" dirty="0" err="1"/>
              <a:t>kesuksesan</a:t>
            </a:r>
            <a:r>
              <a:rPr lang="en-US" sz="1800" dirty="0"/>
              <a:t> </a:t>
            </a:r>
            <a:r>
              <a:rPr lang="en-US" sz="1800" dirty="0" err="1"/>
              <a:t>aplikasi</a:t>
            </a:r>
            <a:r>
              <a:rPr lang="en-US" sz="1800" dirty="0"/>
              <a:t> </a:t>
            </a:r>
            <a:r>
              <a:rPr lang="en-US" sz="1800" dirty="0" err="1"/>
              <a:t>tersebut</a:t>
            </a:r>
            <a:r>
              <a:rPr lang="en-US" sz="1800" dirty="0"/>
              <a:t> </a:t>
            </a:r>
            <a:r>
              <a:rPr lang="en-US" sz="1800" dirty="0" err="1"/>
              <a:t>dimulai</a:t>
            </a:r>
            <a:r>
              <a:rPr lang="en-US" sz="1800" dirty="0"/>
              <a:t> pada </a:t>
            </a:r>
            <a:r>
              <a:rPr lang="en-US" sz="1800" dirty="0" err="1"/>
              <a:t>tahun</a:t>
            </a:r>
            <a:r>
              <a:rPr lang="en-US" sz="1800" dirty="0"/>
              <a:t> 2001, </a:t>
            </a:r>
            <a:r>
              <a:rPr lang="en-US" sz="1800" dirty="0" err="1"/>
              <a:t>ketika</a:t>
            </a:r>
            <a:r>
              <a:rPr lang="en-US" sz="1800" dirty="0"/>
              <a:t> </a:t>
            </a:r>
            <a:r>
              <a:rPr lang="es-ES" sz="1800" dirty="0"/>
              <a:t>Paul Viola dan Michael Jones</a:t>
            </a:r>
            <a:r>
              <a:rPr lang="en-US" sz="1800" dirty="0"/>
              <a:t> </a:t>
            </a:r>
            <a:r>
              <a:rPr lang="en-US" sz="1800" dirty="0" err="1"/>
              <a:t>mengajukan</a:t>
            </a:r>
            <a:r>
              <a:rPr lang="en-US" sz="1800" dirty="0"/>
              <a:t> framework </a:t>
            </a:r>
            <a:r>
              <a:rPr lang="en-US" sz="1800" dirty="0" err="1"/>
              <a:t>pertama</a:t>
            </a:r>
            <a:r>
              <a:rPr lang="en-US" sz="1800" dirty="0"/>
              <a:t> Object Detection </a:t>
            </a:r>
            <a:r>
              <a:rPr lang="en-US" sz="1800" dirty="0" err="1"/>
              <a:t>dalam</a:t>
            </a:r>
            <a:r>
              <a:rPr lang="en-US" sz="1800" dirty="0"/>
              <a:t> </a:t>
            </a:r>
            <a:r>
              <a:rPr lang="en-US" sz="1800" dirty="0" err="1"/>
              <a:t>deteksi</a:t>
            </a:r>
            <a:r>
              <a:rPr lang="en-US" sz="1800" dirty="0"/>
              <a:t> video </a:t>
            </a:r>
            <a:r>
              <a:rPr lang="en-US" sz="1800" dirty="0" err="1"/>
              <a:t>secara</a:t>
            </a:r>
            <a:r>
              <a:rPr lang="en-US" sz="1800" dirty="0"/>
              <a:t> real time </a:t>
            </a:r>
            <a:r>
              <a:rPr lang="en-US" sz="1800" dirty="0" err="1"/>
              <a:t>serta</a:t>
            </a:r>
            <a:r>
              <a:rPr lang="en-ID" sz="2000" dirty="0"/>
              <a:t> </a:t>
            </a:r>
            <a:r>
              <a:rPr lang="en-ID" sz="1800" dirty="0" err="1"/>
              <a:t>tertuang</a:t>
            </a:r>
            <a:r>
              <a:rPr lang="en-ID" sz="1800" dirty="0"/>
              <a:t> </a:t>
            </a:r>
            <a:r>
              <a:rPr lang="en-ID" sz="1800" dirty="0" err="1"/>
              <a:t>dalam</a:t>
            </a:r>
            <a:r>
              <a:rPr lang="en-ID" sz="1800" dirty="0"/>
              <a:t> paper </a:t>
            </a:r>
            <a:r>
              <a:rPr lang="en-ID" sz="1800" dirty="0" err="1"/>
              <a:t>berjudul</a:t>
            </a:r>
            <a:r>
              <a:rPr lang="en-ID" sz="1800" dirty="0"/>
              <a:t> “ </a:t>
            </a:r>
            <a:r>
              <a:rPr lang="en-ID" sz="1800" i="1" dirty="0"/>
              <a:t>Rapid Object Detection using a Boosted Cascade of Simple Features</a:t>
            </a:r>
            <a:r>
              <a:rPr lang="en-ID" sz="1800" dirty="0"/>
              <a:t>” (2001).</a:t>
            </a:r>
            <a:r>
              <a:rPr lang="en-US" sz="1800" dirty="0"/>
              <a:t> </a:t>
            </a:r>
            <a:endParaRPr sz="1800" dirty="0"/>
          </a:p>
        </p:txBody>
      </p:sp>
      <p:cxnSp>
        <p:nvCxnSpPr>
          <p:cNvPr id="138" name="Google Shape;138;p18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" name="Google Shape;139;p18"/>
          <p:cNvSpPr/>
          <p:nvPr/>
        </p:nvSpPr>
        <p:spPr>
          <a:xfrm>
            <a:off x="3410107" y="632119"/>
            <a:ext cx="2344326" cy="180740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8"/>
          <p:cNvGrpSpPr/>
          <p:nvPr/>
        </p:nvGrpSpPr>
        <p:grpSpPr>
          <a:xfrm>
            <a:off x="4184367" y="854983"/>
            <a:ext cx="1035173" cy="1035155"/>
            <a:chOff x="6643075" y="3664250"/>
            <a:chExt cx="407950" cy="407975"/>
          </a:xfrm>
        </p:grpSpPr>
        <p:sp>
          <p:nvSpPr>
            <p:cNvPr id="141" name="Google Shape;141;p1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" name="Google Shape;143;p18"/>
          <p:cNvGrpSpPr/>
          <p:nvPr/>
        </p:nvGrpSpPr>
        <p:grpSpPr>
          <a:xfrm rot="-587406">
            <a:off x="4328285" y="1863110"/>
            <a:ext cx="425594" cy="425570"/>
            <a:chOff x="576250" y="4319400"/>
            <a:chExt cx="442075" cy="442050"/>
          </a:xfrm>
        </p:grpSpPr>
        <p:sp>
          <p:nvSpPr>
            <p:cNvPr id="144" name="Google Shape;144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8" name="Google Shape;148;p18"/>
          <p:cNvSpPr/>
          <p:nvPr/>
        </p:nvSpPr>
        <p:spPr>
          <a:xfrm>
            <a:off x="3936800" y="1094079"/>
            <a:ext cx="161807" cy="15450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8"/>
          <p:cNvSpPr/>
          <p:nvPr/>
        </p:nvSpPr>
        <p:spPr>
          <a:xfrm rot="2697385">
            <a:off x="5003062" y="1885038"/>
            <a:ext cx="245621" cy="234528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5197375" y="1751151"/>
            <a:ext cx="98383" cy="9397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8"/>
          <p:cNvSpPr/>
          <p:nvPr/>
        </p:nvSpPr>
        <p:spPr>
          <a:xfrm rot="1280154">
            <a:off x="3824697" y="1560092"/>
            <a:ext cx="98367" cy="93971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9"/>
          <p:cNvSpPr txBox="1">
            <a:spLocks noGrp="1"/>
          </p:cNvSpPr>
          <p:nvPr>
            <p:ph type="body" idx="1"/>
          </p:nvPr>
        </p:nvSpPr>
        <p:spPr>
          <a:xfrm>
            <a:off x="1251776" y="1331712"/>
            <a:ext cx="7099203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b="1" dirty="0" err="1">
                <a:highlight>
                  <a:schemeClr val="accent1"/>
                </a:highlight>
              </a:rPr>
              <a:t>Algoritma</a:t>
            </a:r>
            <a:r>
              <a:rPr lang="en-US" b="1" dirty="0">
                <a:highlight>
                  <a:schemeClr val="accent1"/>
                </a:highlight>
              </a:rPr>
              <a:t> </a:t>
            </a:r>
            <a:r>
              <a:rPr lang="en-US" b="1" dirty="0" err="1">
                <a:highlight>
                  <a:schemeClr val="accent1"/>
                </a:highlight>
              </a:rPr>
              <a:t>ini</a:t>
            </a:r>
            <a:r>
              <a:rPr lang="en-US" b="1" dirty="0">
                <a:highlight>
                  <a:schemeClr val="accent1"/>
                </a:highlight>
              </a:rPr>
              <a:t> </a:t>
            </a:r>
            <a:r>
              <a:rPr lang="en-US" b="1" dirty="0" err="1">
                <a:highlight>
                  <a:schemeClr val="accent1"/>
                </a:highlight>
              </a:rPr>
              <a:t>memerlukan</a:t>
            </a:r>
            <a:r>
              <a:rPr lang="en-US" b="1" dirty="0">
                <a:highlight>
                  <a:schemeClr val="accent1"/>
                </a:highlight>
              </a:rPr>
              <a:t> </a:t>
            </a:r>
            <a:r>
              <a:rPr lang="en-US" b="1" dirty="0" err="1">
                <a:highlight>
                  <a:schemeClr val="accent1"/>
                </a:highlight>
              </a:rPr>
              <a:t>gambar</a:t>
            </a:r>
            <a:r>
              <a:rPr lang="en-US" b="1" dirty="0">
                <a:highlight>
                  <a:schemeClr val="accent1"/>
                </a:highlight>
              </a:rPr>
              <a:t> </a:t>
            </a:r>
            <a:r>
              <a:rPr lang="en-US" b="1" dirty="0" err="1">
                <a:highlight>
                  <a:schemeClr val="accent1"/>
                </a:highlight>
              </a:rPr>
              <a:t>positif</a:t>
            </a:r>
            <a:r>
              <a:rPr lang="en-US" b="1" dirty="0">
                <a:highlight>
                  <a:schemeClr val="accent1"/>
                </a:highlight>
              </a:rPr>
              <a:t> (</a:t>
            </a:r>
            <a:r>
              <a:rPr lang="en-US" b="1" dirty="0" err="1">
                <a:highlight>
                  <a:schemeClr val="accent1"/>
                </a:highlight>
              </a:rPr>
              <a:t>dengan</a:t>
            </a:r>
            <a:r>
              <a:rPr lang="en-US" b="1" dirty="0">
                <a:highlight>
                  <a:schemeClr val="accent1"/>
                </a:highlight>
              </a:rPr>
              <a:t> </a:t>
            </a:r>
            <a:r>
              <a:rPr lang="en-US" b="1" dirty="0" err="1">
                <a:highlight>
                  <a:schemeClr val="accent1"/>
                </a:highlight>
              </a:rPr>
              <a:t>muka</a:t>
            </a:r>
            <a:r>
              <a:rPr lang="en-US" b="1" dirty="0">
                <a:highlight>
                  <a:schemeClr val="accent1"/>
                </a:highlight>
              </a:rPr>
              <a:t>) dan </a:t>
            </a:r>
            <a:r>
              <a:rPr lang="en-US" b="1" dirty="0" err="1">
                <a:highlight>
                  <a:schemeClr val="accent1"/>
                </a:highlight>
              </a:rPr>
              <a:t>gambar</a:t>
            </a:r>
            <a:r>
              <a:rPr lang="en-US" b="1" dirty="0">
                <a:highlight>
                  <a:schemeClr val="accent1"/>
                </a:highlight>
              </a:rPr>
              <a:t> </a:t>
            </a:r>
            <a:r>
              <a:rPr lang="en-US" b="1" dirty="0" err="1">
                <a:highlight>
                  <a:schemeClr val="accent1"/>
                </a:highlight>
              </a:rPr>
              <a:t>negatif</a:t>
            </a:r>
            <a:r>
              <a:rPr lang="en-US" b="1" dirty="0">
                <a:highlight>
                  <a:schemeClr val="accent1"/>
                </a:highlight>
              </a:rPr>
              <a:t> (</a:t>
            </a:r>
            <a:r>
              <a:rPr lang="en-US" b="1" dirty="0" err="1">
                <a:highlight>
                  <a:schemeClr val="accent1"/>
                </a:highlight>
              </a:rPr>
              <a:t>tanpa</a:t>
            </a:r>
            <a:r>
              <a:rPr lang="en-US" b="1" dirty="0">
                <a:highlight>
                  <a:schemeClr val="accent1"/>
                </a:highlight>
              </a:rPr>
              <a:t> </a:t>
            </a:r>
            <a:r>
              <a:rPr lang="en-US" b="1" dirty="0" err="1">
                <a:highlight>
                  <a:schemeClr val="accent1"/>
                </a:highlight>
              </a:rPr>
              <a:t>muka</a:t>
            </a:r>
            <a:r>
              <a:rPr lang="en-US" b="1" dirty="0">
                <a:highlight>
                  <a:schemeClr val="accent1"/>
                </a:highlight>
              </a:rPr>
              <a:t>) </a:t>
            </a:r>
            <a:r>
              <a:rPr lang="en-US" b="1" dirty="0" err="1">
                <a:highlight>
                  <a:schemeClr val="accent1"/>
                </a:highlight>
              </a:rPr>
              <a:t>untuk</a:t>
            </a:r>
            <a:r>
              <a:rPr lang="en-US" b="1" dirty="0">
                <a:highlight>
                  <a:schemeClr val="accent1"/>
                </a:highlight>
              </a:rPr>
              <a:t> </a:t>
            </a:r>
            <a:r>
              <a:rPr lang="en-US" b="1" dirty="0" err="1">
                <a:highlight>
                  <a:schemeClr val="accent1"/>
                </a:highlight>
              </a:rPr>
              <a:t>melatih</a:t>
            </a:r>
            <a:r>
              <a:rPr lang="en-US" b="1" dirty="0">
                <a:highlight>
                  <a:schemeClr val="accent1"/>
                </a:highlight>
              </a:rPr>
              <a:t> classifier </a:t>
            </a:r>
          </a:p>
          <a:p>
            <a:pPr marL="342900" indent="-342900"/>
            <a:r>
              <a:rPr lang="en-US" dirty="0" err="1"/>
              <a:t>Haar</a:t>
            </a:r>
            <a:r>
              <a:rPr lang="en-US" dirty="0"/>
              <a:t> cascade </a:t>
            </a:r>
            <a:r>
              <a:rPr lang="en-US" dirty="0" err="1"/>
              <a:t>mampu</a:t>
            </a:r>
            <a:r>
              <a:rPr lang="en-US" dirty="0"/>
              <a:t> </a:t>
            </a:r>
            <a:r>
              <a:rPr lang="en-US" dirty="0" err="1"/>
              <a:t>mendeteksi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bagian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, </a:t>
            </a:r>
            <a:r>
              <a:rPr lang="en-US" dirty="0" err="1"/>
              <a:t>tetapi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dilatih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mengidentifikasi</a:t>
            </a:r>
            <a:r>
              <a:rPr lang="en-US" dirty="0"/>
              <a:t> </a:t>
            </a:r>
            <a:r>
              <a:rPr lang="en-US" dirty="0" err="1"/>
              <a:t>hampir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objek</a:t>
            </a:r>
            <a:endParaRPr lang="en-US" dirty="0"/>
          </a:p>
          <a:p>
            <a:pPr marL="342900" indent="-342900"/>
            <a:r>
              <a:rPr lang="en-US" dirty="0" err="1"/>
              <a:t>Haar</a:t>
            </a:r>
            <a:r>
              <a:rPr lang="en-US" dirty="0"/>
              <a:t> feature extraction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menggali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objek</a:t>
            </a:r>
            <a:r>
              <a:rPr lang="en-US" dirty="0"/>
              <a:t>, salah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metode</a:t>
            </a:r>
            <a:r>
              <a:rPr lang="en-US" dirty="0"/>
              <a:t> edge detection</a:t>
            </a:r>
          </a:p>
          <a:p>
            <a:pPr marL="342900" indent="-342900"/>
            <a:r>
              <a:rPr lang="en-US" dirty="0" err="1"/>
              <a:t>Setiap</a:t>
            </a:r>
            <a:r>
              <a:rPr lang="en-US" dirty="0"/>
              <a:t> cascade </a:t>
            </a:r>
            <a:r>
              <a:rPr lang="en-US" dirty="0" err="1"/>
              <a:t>merupakan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tunggal</a:t>
            </a:r>
            <a:r>
              <a:rPr lang="en-US" dirty="0"/>
              <a:t> yang </a:t>
            </a:r>
            <a:r>
              <a:rPr lang="en-US" dirty="0" err="1"/>
              <a:t>diperoleh</a:t>
            </a:r>
            <a:r>
              <a:rPr lang="en-US" dirty="0"/>
              <a:t> </a:t>
            </a:r>
            <a:r>
              <a:rPr lang="en-US" dirty="0" err="1"/>
              <a:t>atas</a:t>
            </a:r>
            <a:r>
              <a:rPr lang="en-US" dirty="0"/>
              <a:t> </a:t>
            </a:r>
            <a:r>
              <a:rPr lang="en-US" dirty="0" err="1"/>
              <a:t>selisih</a:t>
            </a:r>
            <a:r>
              <a:rPr lang="en-US" dirty="0"/>
              <a:t> </a:t>
            </a:r>
            <a:r>
              <a:rPr lang="en-US" dirty="0" err="1"/>
              <a:t>proporsi</a:t>
            </a:r>
            <a:r>
              <a:rPr lang="en-US" dirty="0"/>
              <a:t> </a:t>
            </a:r>
            <a:r>
              <a:rPr lang="en-US" dirty="0" err="1"/>
              <a:t>jumlah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 pada </a:t>
            </a:r>
            <a:r>
              <a:rPr lang="en-US" dirty="0" err="1"/>
              <a:t>kotak</a:t>
            </a:r>
            <a:r>
              <a:rPr lang="en-US" dirty="0"/>
              <a:t> </a:t>
            </a:r>
            <a:r>
              <a:rPr lang="en-US" dirty="0" err="1"/>
              <a:t>putih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jumlah</a:t>
            </a:r>
            <a:r>
              <a:rPr lang="en-US" dirty="0"/>
              <a:t> </a:t>
            </a:r>
            <a:r>
              <a:rPr lang="en-US" dirty="0" err="1"/>
              <a:t>proporsi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 pada </a:t>
            </a:r>
            <a:r>
              <a:rPr lang="en-US" dirty="0" err="1"/>
              <a:t>kotak</a:t>
            </a:r>
            <a:r>
              <a:rPr lang="en-US" dirty="0"/>
              <a:t> </a:t>
            </a:r>
            <a:r>
              <a:rPr lang="en-US" dirty="0" err="1"/>
              <a:t>hitam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sebaliknya</a:t>
            </a:r>
            <a:endParaRPr lang="en-US" dirty="0"/>
          </a:p>
        </p:txBody>
      </p:sp>
      <p:sp>
        <p:nvSpPr>
          <p:cNvPr id="158" name="Google Shape;158;p19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Theory</a:t>
            </a:r>
            <a:endParaRPr dirty="0"/>
          </a:p>
        </p:txBody>
      </p:sp>
      <p:grpSp>
        <p:nvGrpSpPr>
          <p:cNvPr id="160" name="Google Shape;160;p19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61" name="Google Shape;161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" name="Google Shape;165;p1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Konsep</a:t>
            </a:r>
            <a:endParaRPr dirty="0"/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highlight>
                  <a:schemeClr val="accent1"/>
                </a:highlight>
              </a:rPr>
              <a:t>Nilai Haar</a:t>
            </a:r>
            <a:endParaRPr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Nilai </a:t>
            </a:r>
            <a:r>
              <a:rPr lang="en-US" dirty="0" err="1"/>
              <a:t>Haar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selisih</a:t>
            </a:r>
            <a:r>
              <a:rPr lang="en-US" dirty="0"/>
              <a:t> </a:t>
            </a:r>
            <a:r>
              <a:rPr lang="en-US" dirty="0" err="1"/>
              <a:t>antar</a:t>
            </a:r>
            <a:r>
              <a:rPr lang="en-US" dirty="0"/>
              <a:t> </a:t>
            </a:r>
            <a:r>
              <a:rPr lang="en-US" dirty="0" err="1"/>
              <a:t>jumlah</a:t>
            </a:r>
            <a:r>
              <a:rPr lang="en-US" dirty="0"/>
              <a:t> pixel pada </a:t>
            </a:r>
            <a:r>
              <a:rPr lang="en-US" dirty="0" err="1"/>
              <a:t>kotak</a:t>
            </a:r>
            <a:r>
              <a:rPr lang="en-US" dirty="0"/>
              <a:t> </a:t>
            </a:r>
            <a:r>
              <a:rPr lang="en-US" dirty="0" err="1"/>
              <a:t>putih</a:t>
            </a:r>
            <a:r>
              <a:rPr lang="en-US" dirty="0"/>
              <a:t> dan </a:t>
            </a:r>
            <a:r>
              <a:rPr lang="en-US" dirty="0" err="1"/>
              <a:t>kotak</a:t>
            </a:r>
            <a:r>
              <a:rPr lang="en-US" dirty="0"/>
              <a:t> </a:t>
            </a:r>
            <a:r>
              <a:rPr lang="en-US" dirty="0" err="1"/>
              <a:t>hitam</a:t>
            </a:r>
            <a:endParaRPr dirty="0"/>
          </a:p>
        </p:txBody>
      </p:sp>
      <p:sp>
        <p:nvSpPr>
          <p:cNvPr id="172" name="Google Shape;172;p20"/>
          <p:cNvSpPr txBox="1">
            <a:spLocks noGrp="1"/>
          </p:cNvSpPr>
          <p:nvPr>
            <p:ph type="body" idx="2"/>
          </p:nvPr>
        </p:nvSpPr>
        <p:spPr>
          <a:xfrm>
            <a:off x="4586550" y="1019750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highlight>
                  <a:schemeClr val="accent1"/>
                </a:highlight>
              </a:rPr>
              <a:t>Objek memiliki tepi</a:t>
            </a:r>
            <a:endParaRPr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ID" dirty="0"/>
              <a:t>N</a:t>
            </a:r>
            <a:r>
              <a:rPr lang="en" dirty="0"/>
              <a:t>ilai Haar akan mendekati 1.</a:t>
            </a:r>
            <a:endParaRPr dirty="0"/>
          </a:p>
        </p:txBody>
      </p:sp>
      <p:sp>
        <p:nvSpPr>
          <p:cNvPr id="173" name="Google Shape;173;p20"/>
          <p:cNvSpPr txBox="1">
            <a:spLocks noGrp="1"/>
          </p:cNvSpPr>
          <p:nvPr>
            <p:ph type="body" idx="3"/>
          </p:nvPr>
        </p:nvSpPr>
        <p:spPr>
          <a:xfrm>
            <a:off x="4572000" y="30988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highlight>
                  <a:schemeClr val="accent1"/>
                </a:highlight>
              </a:rPr>
              <a:t>Objek tidak memiliki tepi/ bukan objek</a:t>
            </a:r>
            <a:endParaRPr b="1" dirty="0">
              <a:highlight>
                <a:schemeClr val="accent1"/>
              </a:highlight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Nilai Haar semakin jauh dari 1. 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74" name="Google Shape;174;p20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75" name="Google Shape;175;p20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0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0799BC7-5CBF-4C5A-95EA-3C6596E82E18}"/>
              </a:ext>
            </a:extLst>
          </p:cNvPr>
          <p:cNvCxnSpPr/>
          <p:nvPr/>
        </p:nvCxnSpPr>
        <p:spPr>
          <a:xfrm flipV="1">
            <a:off x="3715250" y="1816100"/>
            <a:ext cx="666250" cy="533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EEBF6EC-FFC6-4280-8E55-9F5A3164F926}"/>
              </a:ext>
            </a:extLst>
          </p:cNvPr>
          <p:cNvCxnSpPr/>
          <p:nvPr/>
        </p:nvCxnSpPr>
        <p:spPr>
          <a:xfrm>
            <a:off x="3810500" y="2832100"/>
            <a:ext cx="571000" cy="838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7"/>
          <p:cNvSpPr txBox="1">
            <a:spLocks noGrp="1"/>
          </p:cNvSpPr>
          <p:nvPr>
            <p:ph type="ctrTitle" idx="4294967295"/>
          </p:nvPr>
        </p:nvSpPr>
        <p:spPr>
          <a:xfrm>
            <a:off x="824707" y="56069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highlight>
                  <a:schemeClr val="accent1"/>
                </a:highlight>
              </a:rPr>
              <a:t>Cara Kerja Haar Cascade Classifier</a:t>
            </a:r>
            <a:endParaRPr sz="3600" dirty="0">
              <a:highlight>
                <a:schemeClr val="accent1"/>
              </a:highlight>
            </a:endParaRPr>
          </a:p>
        </p:txBody>
      </p:sp>
      <p:sp>
        <p:nvSpPr>
          <p:cNvPr id="277" name="Google Shape;277;p27"/>
          <p:cNvSpPr txBox="1">
            <a:spLocks noGrp="1"/>
          </p:cNvSpPr>
          <p:nvPr>
            <p:ph type="subTitle" idx="4294967295"/>
          </p:nvPr>
        </p:nvSpPr>
        <p:spPr>
          <a:xfrm>
            <a:off x="1452850" y="1607477"/>
            <a:ext cx="7030750" cy="27175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ID" sz="1800" dirty="0" err="1"/>
              <a:t>Haar</a:t>
            </a:r>
            <a:r>
              <a:rPr lang="en-ID" sz="1800" dirty="0"/>
              <a:t> Cascade </a:t>
            </a:r>
            <a:r>
              <a:rPr lang="en-ID" sz="1800" dirty="0" err="1"/>
              <a:t>menerapkan</a:t>
            </a:r>
            <a:r>
              <a:rPr lang="en-ID" sz="1800" dirty="0"/>
              <a:t> cascade function </a:t>
            </a:r>
            <a:r>
              <a:rPr lang="en-ID" sz="1800" dirty="0" err="1"/>
              <a:t>untuk</a:t>
            </a:r>
            <a:r>
              <a:rPr lang="en-ID" sz="1800" dirty="0"/>
              <a:t> </a:t>
            </a:r>
            <a:r>
              <a:rPr lang="en-ID" sz="1800" dirty="0" err="1"/>
              <a:t>melatih</a:t>
            </a:r>
            <a:r>
              <a:rPr lang="en-ID" sz="1800" dirty="0"/>
              <a:t> </a:t>
            </a:r>
            <a:r>
              <a:rPr lang="en-ID" sz="1800" dirty="0" err="1"/>
              <a:t>gambar</a:t>
            </a:r>
            <a:r>
              <a:rPr lang="en-ID" sz="1800" dirty="0"/>
              <a:t> </a:t>
            </a:r>
            <a:r>
              <a:rPr lang="en-ID" sz="1800" dirty="0" err="1"/>
              <a:t>melalui</a:t>
            </a:r>
            <a:r>
              <a:rPr lang="en-ID" sz="1800" dirty="0"/>
              <a:t> 4 </a:t>
            </a:r>
            <a:r>
              <a:rPr lang="en-ID" sz="1800" dirty="0" err="1"/>
              <a:t>tahapan</a:t>
            </a:r>
            <a:r>
              <a:rPr lang="en-ID" sz="1800" dirty="0"/>
              <a:t> </a:t>
            </a:r>
            <a:r>
              <a:rPr lang="en-ID" sz="1800" dirty="0" err="1"/>
              <a:t>utama</a:t>
            </a:r>
            <a:r>
              <a:rPr lang="en-ID" sz="1800" dirty="0"/>
              <a:t>, </a:t>
            </a:r>
            <a:r>
              <a:rPr lang="en-ID" sz="1800" dirty="0" err="1"/>
              <a:t>yaitu</a:t>
            </a:r>
            <a:r>
              <a:rPr lang="en-ID" sz="1800" dirty="0"/>
              <a:t>: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ID" sz="1800" dirty="0"/>
              <a:t>(1) </a:t>
            </a:r>
            <a:r>
              <a:rPr lang="en-ID" sz="1800" dirty="0" err="1"/>
              <a:t>Haar</a:t>
            </a:r>
            <a:r>
              <a:rPr lang="en-ID" sz="1800" dirty="0"/>
              <a:t> features selection,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ID" sz="1800" dirty="0"/>
              <a:t>(2) </a:t>
            </a:r>
            <a:r>
              <a:rPr lang="en-ID" sz="1800" dirty="0" err="1"/>
              <a:t>Membuat</a:t>
            </a:r>
            <a:r>
              <a:rPr lang="en-ID" sz="1800" dirty="0"/>
              <a:t> </a:t>
            </a:r>
            <a:r>
              <a:rPr lang="en-ID" sz="1800" dirty="0" err="1"/>
              <a:t>gambar</a:t>
            </a:r>
            <a:r>
              <a:rPr lang="en-ID" sz="1800" dirty="0"/>
              <a:t> integral, 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ID" sz="1800" dirty="0"/>
              <a:t>(3) </a:t>
            </a:r>
            <a:r>
              <a:rPr lang="en-ID" sz="1800" dirty="0" err="1"/>
              <a:t>Adaboost</a:t>
            </a:r>
            <a:r>
              <a:rPr lang="en-ID" sz="1800" dirty="0"/>
              <a:t> training</a:t>
            </a:r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ID" sz="1800" dirty="0"/>
              <a:t>(4) </a:t>
            </a:r>
            <a:r>
              <a:rPr lang="en-ID" sz="1800" dirty="0" err="1"/>
              <a:t>Melakukan</a:t>
            </a:r>
            <a:r>
              <a:rPr lang="en-ID" sz="1800" dirty="0"/>
              <a:t> </a:t>
            </a:r>
            <a:r>
              <a:rPr lang="en-ID" sz="1800" dirty="0" err="1"/>
              <a:t>klasifikasi</a:t>
            </a:r>
            <a:r>
              <a:rPr lang="en-ID" sz="1800" dirty="0"/>
              <a:t> </a:t>
            </a:r>
            <a:r>
              <a:rPr lang="en-ID" sz="1800" dirty="0" err="1"/>
              <a:t>dengan</a:t>
            </a:r>
            <a:r>
              <a:rPr lang="en-ID" sz="1800" dirty="0"/>
              <a:t> cascading classifier.</a:t>
            </a:r>
            <a:endParaRPr sz="1800" dirty="0"/>
          </a:p>
        </p:txBody>
      </p:sp>
      <p:grpSp>
        <p:nvGrpSpPr>
          <p:cNvPr id="278" name="Google Shape;278;p27"/>
          <p:cNvGrpSpPr/>
          <p:nvPr/>
        </p:nvGrpSpPr>
        <p:grpSpPr>
          <a:xfrm>
            <a:off x="4433048" y="4413425"/>
            <a:ext cx="277859" cy="201655"/>
            <a:chOff x="3932350" y="3714775"/>
            <a:chExt cx="439650" cy="319075"/>
          </a:xfrm>
        </p:grpSpPr>
        <p:sp>
          <p:nvSpPr>
            <p:cNvPr id="279" name="Google Shape;279;p27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7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7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7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7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4" name="Google Shape;284;p27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A69356-8ED2-4D26-A830-6A4CC27DC4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8A0A86-0132-4972-B905-1E4842DB3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7650" y="198075"/>
            <a:ext cx="1582450" cy="4747350"/>
          </a:xfrm>
          <a:prstGeom prst="rect">
            <a:avLst/>
          </a:prstGeom>
        </p:spPr>
      </p:pic>
      <p:sp>
        <p:nvSpPr>
          <p:cNvPr id="4" name="Google Shape;276;p27">
            <a:extLst>
              <a:ext uri="{FF2B5EF4-FFF2-40B4-BE49-F238E27FC236}">
                <a16:creationId xmlns:a16="http://schemas.microsoft.com/office/drawing/2014/main" id="{BF288AF3-A106-4A31-BADB-C8CBD7A4F8C7}"/>
              </a:ext>
            </a:extLst>
          </p:cNvPr>
          <p:cNvSpPr txBox="1">
            <a:spLocks/>
          </p:cNvSpPr>
          <p:nvPr/>
        </p:nvSpPr>
        <p:spPr>
          <a:xfrm>
            <a:off x="443707" y="1843392"/>
            <a:ext cx="3472943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 i="0" u="none" strike="noStrike" cap="non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algn="ctr"/>
            <a:r>
              <a:rPr lang="en-ID" sz="3600">
                <a:highlight>
                  <a:schemeClr val="accent1"/>
                </a:highlight>
              </a:rPr>
              <a:t>Cara Kerja Haar Cascade Classifier</a:t>
            </a:r>
            <a:endParaRPr lang="en-ID" sz="3600" dirty="0">
              <a:highlight>
                <a:schemeClr val="accent1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6436272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05D97A-1703-4DD3-80D5-61FADC5AFD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363" t="15890" r="26460" b="19292"/>
          <a:stretch/>
        </p:blipFill>
        <p:spPr>
          <a:xfrm>
            <a:off x="939198" y="1413807"/>
            <a:ext cx="3734849" cy="2713858"/>
          </a:xfrm>
          <a:prstGeom prst="rect">
            <a:avLst/>
          </a:prstGeom>
        </p:spPr>
      </p:pic>
      <p:sp>
        <p:nvSpPr>
          <p:cNvPr id="184" name="Google Shape;184;p21"/>
          <p:cNvSpPr txBox="1">
            <a:spLocks noGrp="1"/>
          </p:cNvSpPr>
          <p:nvPr>
            <p:ph type="body" idx="4294967295"/>
          </p:nvPr>
        </p:nvSpPr>
        <p:spPr>
          <a:xfrm>
            <a:off x="4918927" y="943586"/>
            <a:ext cx="4173000" cy="36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highlight>
                  <a:schemeClr val="accent1"/>
                </a:highlight>
                <a:latin typeface="Lora"/>
                <a:sym typeface="Lora"/>
              </a:rPr>
              <a:t>Kotak fitur Haar</a:t>
            </a:r>
            <a:endParaRPr sz="2000" b="1" dirty="0">
              <a:highlight>
                <a:schemeClr val="accent1"/>
              </a:highlight>
              <a:latin typeface="Lora"/>
              <a:sym typeface="Lor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dirty="0"/>
              <a:t>Area yang </a:t>
            </a:r>
            <a:r>
              <a:rPr lang="en-US" sz="2000" dirty="0" err="1"/>
              <a:t>lebih</a:t>
            </a:r>
            <a:r>
              <a:rPr lang="en-US" sz="2000" dirty="0"/>
              <a:t> </a:t>
            </a:r>
            <a:r>
              <a:rPr lang="en-US" sz="2000" dirty="0" err="1"/>
              <a:t>gelap</a:t>
            </a:r>
            <a:r>
              <a:rPr lang="en-US" sz="2000" dirty="0"/>
              <a:t> pada </a:t>
            </a:r>
            <a:r>
              <a:rPr lang="en-US" sz="2000" dirty="0" err="1"/>
              <a:t>haar</a:t>
            </a:r>
            <a:r>
              <a:rPr lang="en-US" sz="2000" dirty="0"/>
              <a:t> feature </a:t>
            </a:r>
            <a:r>
              <a:rPr lang="en-US" sz="2000" dirty="0" err="1"/>
              <a:t>adalah</a:t>
            </a:r>
            <a:r>
              <a:rPr lang="en-US" sz="2000" dirty="0"/>
              <a:t> </a:t>
            </a:r>
            <a:r>
              <a:rPr lang="en-US" sz="2000" dirty="0" err="1"/>
              <a:t>bernilai</a:t>
            </a:r>
            <a:r>
              <a:rPr lang="en-US" sz="2000" dirty="0"/>
              <a:t> pixel 1, dan yang </a:t>
            </a:r>
            <a:r>
              <a:rPr lang="en-US" sz="2000" dirty="0" err="1"/>
              <a:t>lebih</a:t>
            </a:r>
            <a:r>
              <a:rPr lang="en-US" sz="2000" dirty="0"/>
              <a:t> </a:t>
            </a:r>
            <a:r>
              <a:rPr lang="en-US" sz="2000" dirty="0" err="1"/>
              <a:t>terang</a:t>
            </a:r>
            <a:r>
              <a:rPr lang="en-US" sz="2000" dirty="0"/>
              <a:t> </a:t>
            </a:r>
            <a:r>
              <a:rPr lang="en-US" sz="2000" dirty="0" err="1"/>
              <a:t>memiliki</a:t>
            </a:r>
            <a:r>
              <a:rPr lang="en-US" sz="2000" dirty="0"/>
              <a:t> </a:t>
            </a:r>
            <a:r>
              <a:rPr lang="en-US" sz="2000" dirty="0" err="1"/>
              <a:t>nilai</a:t>
            </a:r>
            <a:r>
              <a:rPr lang="en-US" sz="2000" dirty="0"/>
              <a:t> pixel 0</a:t>
            </a:r>
            <a:r>
              <a:rPr lang="en" sz="2000" dirty="0"/>
              <a:t>.</a:t>
            </a:r>
            <a:endParaRPr sz="2000" dirty="0"/>
          </a:p>
        </p:txBody>
      </p:sp>
      <p:cxnSp>
        <p:nvCxnSpPr>
          <p:cNvPr id="185" name="Google Shape;185;p21"/>
          <p:cNvCxnSpPr/>
          <p:nvPr/>
        </p:nvCxnSpPr>
        <p:spPr>
          <a:xfrm>
            <a:off x="-6450" y="1131725"/>
            <a:ext cx="91506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7" name="Google Shape;187;p21"/>
          <p:cNvSpPr/>
          <p:nvPr/>
        </p:nvSpPr>
        <p:spPr>
          <a:xfrm>
            <a:off x="625400" y="736700"/>
            <a:ext cx="790200" cy="790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9651EB-B28F-41EE-8CD6-12CFFE9BABAE}"/>
              </a:ext>
            </a:extLst>
          </p:cNvPr>
          <p:cNvSpPr txBox="1"/>
          <p:nvPr/>
        </p:nvSpPr>
        <p:spPr>
          <a:xfrm>
            <a:off x="1542154" y="943586"/>
            <a:ext cx="45974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000" b="1" dirty="0" err="1">
                <a:solidFill>
                  <a:schemeClr val="dk1"/>
                </a:solidFill>
                <a:highlight>
                  <a:schemeClr val="accent1"/>
                </a:highlight>
                <a:latin typeface="Lora"/>
                <a:sym typeface="Quattrocento Sans"/>
              </a:rPr>
              <a:t>Haar</a:t>
            </a:r>
            <a:r>
              <a:rPr lang="en-ID" sz="2000" b="1" dirty="0">
                <a:solidFill>
                  <a:schemeClr val="dk1"/>
                </a:solidFill>
                <a:highlight>
                  <a:schemeClr val="accent1"/>
                </a:highlight>
                <a:latin typeface="Lora"/>
                <a:sym typeface="Quattrocento Sans"/>
              </a:rPr>
              <a:t> features selection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8A8682"/>
      </a:dk2>
      <a:lt2>
        <a:srgbClr val="F0EEE9"/>
      </a:lt2>
      <a:accent1>
        <a:srgbClr val="FFCD00"/>
      </a:accent1>
      <a:accent2>
        <a:srgbClr val="F6921D"/>
      </a:accent2>
      <a:accent3>
        <a:srgbClr val="A7693A"/>
      </a:accent3>
      <a:accent4>
        <a:srgbClr val="D8D6D2"/>
      </a:accent4>
      <a:accent5>
        <a:srgbClr val="979593"/>
      </a:accent5>
      <a:accent6>
        <a:srgbClr val="6F6868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9934</TotalTime>
  <Words>1279</Words>
  <Application>Microsoft Macintosh PowerPoint</Application>
  <PresentationFormat>On-screen Show (16:9)</PresentationFormat>
  <Paragraphs>121</Paragraphs>
  <Slides>32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Quattrocento Sans</vt:lpstr>
      <vt:lpstr>Montserrat</vt:lpstr>
      <vt:lpstr>Lora</vt:lpstr>
      <vt:lpstr>Times New Roman</vt:lpstr>
      <vt:lpstr>Arial</vt:lpstr>
      <vt:lpstr>Wingdings</vt:lpstr>
      <vt:lpstr>Viola template</vt:lpstr>
      <vt:lpstr>Object Detection with Haar Cascade </vt:lpstr>
      <vt:lpstr>PowerPoint Presentation</vt:lpstr>
      <vt:lpstr>Perangkat lunak yang mengembangkan deteksi objek</vt:lpstr>
      <vt:lpstr>Big concept</vt:lpstr>
      <vt:lpstr>Theory</vt:lpstr>
      <vt:lpstr>Konsep</vt:lpstr>
      <vt:lpstr>Cara Kerja Haar Cascade Classifier</vt:lpstr>
      <vt:lpstr>PowerPoint Presentation</vt:lpstr>
      <vt:lpstr>PowerPoint Presentation</vt:lpstr>
      <vt:lpstr>Konsep Kerja pada Haar Feature Selection</vt:lpstr>
      <vt:lpstr>Perhitungan secara matematis</vt:lpstr>
      <vt:lpstr>PowerPoint Presentation</vt:lpstr>
      <vt:lpstr>Proses pada Integral Image</vt:lpstr>
      <vt:lpstr>AdaBoost</vt:lpstr>
      <vt:lpstr>Cascade Classifier/Attentional Cascade</vt:lpstr>
      <vt:lpstr>Gambaran berjalannya cascade classifier</vt:lpstr>
      <vt:lpstr>Result</vt:lpstr>
      <vt:lpstr>Implementasi pada Deteksi Objek Lainnya</vt:lpstr>
      <vt:lpstr>PowerPoint Presentation</vt:lpstr>
      <vt:lpstr>Tampilan Awal Cascade Trainer GUI</vt:lpstr>
      <vt:lpstr>Cara Pelatihanan dengan Cascade Trainer GUI</vt:lpstr>
      <vt:lpstr>Contoh pembuatan folder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Gambar folder hasil train</vt:lpstr>
      <vt:lpstr>Credits</vt:lpstr>
      <vt:lpstr> Extra Resources</vt:lpstr>
      <vt:lpstr>Thank You!</vt:lpstr>
      <vt:lpstr>PowerPoint Presentation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Detection with Haar Cascade </dc:title>
  <cp:lastModifiedBy>Microsoft Office User</cp:lastModifiedBy>
  <cp:revision>8</cp:revision>
  <dcterms:modified xsi:type="dcterms:W3CDTF">2021-12-09T02:46:41Z</dcterms:modified>
</cp:coreProperties>
</file>